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17" r:id="rId2"/>
    <p:sldId id="267" r:id="rId3"/>
    <p:sldId id="301" r:id="rId4"/>
    <p:sldId id="314" r:id="rId5"/>
    <p:sldId id="300" r:id="rId6"/>
    <p:sldId id="316" r:id="rId7"/>
    <p:sldId id="315" r:id="rId8"/>
    <p:sldId id="256" r:id="rId9"/>
    <p:sldId id="2578" r:id="rId10"/>
    <p:sldId id="259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6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3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&#1050;&#1085;&#1080;&#1075;&#1072;9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9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81;%20&#1076;&#1080;&#1089;&#1082;\&#1060;&#1052;&#1064;\&#1059;&#1095;&#1077;&#1085;&#1080;&#1082;&#1080;\2024\&#1042;&#1099;&#1087;&#1091;&#1089;&#1082;%20202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81;%20&#1076;&#1080;&#1089;&#1082;\&#1060;&#1052;&#1064;\&#1059;&#1095;&#1077;&#1085;&#1080;&#1082;&#1080;\&#1042;&#1099;&#1087;&#1091;&#1089;&#1082;%20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086;&#1081;%20&#1076;&#1080;&#1089;&#1082;\&#1060;&#1052;&#1064;\&#1059;&#1095;&#1077;&#1085;&#1080;&#1082;&#1080;\2024\&#1042;&#1099;&#1087;&#1091;&#1089;&#1082;%20202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Русский язык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Лист3!$A$3:$A$13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  <c:extLst/>
            </c:numRef>
          </c:cat>
          <c:val>
            <c:numRef>
              <c:f>Лист3!$B$3:$B$13</c:f>
              <c:numCache>
                <c:formatCode>General</c:formatCode>
                <c:ptCount val="11"/>
                <c:pt idx="0">
                  <c:v>2</c:v>
                </c:pt>
                <c:pt idx="1">
                  <c:v>1</c:v>
                </c:pt>
                <c:pt idx="2">
                  <c:v>2</c:v>
                </c:pt>
                <c:pt idx="3">
                  <c:v>10</c:v>
                </c:pt>
                <c:pt idx="4">
                  <c:v>29</c:v>
                </c:pt>
                <c:pt idx="5">
                  <c:v>45</c:v>
                </c:pt>
                <c:pt idx="6">
                  <c:v>14</c:v>
                </c:pt>
                <c:pt idx="7">
                  <c:v>43</c:v>
                </c:pt>
                <c:pt idx="8">
                  <c:v>39</c:v>
                </c:pt>
                <c:pt idx="9">
                  <c:v>35</c:v>
                </c:pt>
                <c:pt idx="10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91E9-408B-9494-D6BECD1CC8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592496"/>
        <c:axId val="1134606416"/>
      </c:barChart>
      <c:catAx>
        <c:axId val="11345924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4606416"/>
        <c:crosses val="autoZero"/>
        <c:auto val="1"/>
        <c:lblAlgn val="ctr"/>
        <c:lblOffset val="100"/>
        <c:noMultiLvlLbl val="0"/>
      </c:catAx>
      <c:valAx>
        <c:axId val="11346064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59249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Математика профильная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Лист5!$A$3:$A$13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Лист5!$B$3:$B$13</c:f>
              <c:numCache>
                <c:formatCode>General</c:formatCode>
                <c:ptCount val="11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5</c:v>
                </c:pt>
                <c:pt idx="5">
                  <c:v>6</c:v>
                </c:pt>
                <c:pt idx="6">
                  <c:v>22</c:v>
                </c:pt>
                <c:pt idx="7">
                  <c:v>14</c:v>
                </c:pt>
                <c:pt idx="8">
                  <c:v>35</c:v>
                </c:pt>
                <c:pt idx="9">
                  <c:v>47</c:v>
                </c:pt>
                <c:pt idx="10">
                  <c:v>91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E827-457A-B5CA-13AADC618A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05936"/>
        <c:axId val="1134610736"/>
      </c:barChart>
      <c:catAx>
        <c:axId val="1134605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4610736"/>
        <c:crosses val="autoZero"/>
        <c:auto val="1"/>
        <c:lblAlgn val="ctr"/>
        <c:lblOffset val="100"/>
        <c:noMultiLvlLbl val="0"/>
      </c:catAx>
      <c:valAx>
        <c:axId val="11346107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059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Физика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Лист6!$A$3:$A$13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Лист6!$B$3:$B$13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9</c:v>
                </c:pt>
                <c:pt idx="5">
                  <c:v>10</c:v>
                </c:pt>
                <c:pt idx="6">
                  <c:v>21</c:v>
                </c:pt>
                <c:pt idx="7">
                  <c:v>10</c:v>
                </c:pt>
                <c:pt idx="8">
                  <c:v>28</c:v>
                </c:pt>
                <c:pt idx="9">
                  <c:v>22</c:v>
                </c:pt>
                <c:pt idx="10">
                  <c:v>15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F06F-4FF2-B1DA-7BFBF617CB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22736"/>
        <c:axId val="1134638576"/>
      </c:barChart>
      <c:catAx>
        <c:axId val="1134622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4638576"/>
        <c:crosses val="autoZero"/>
        <c:auto val="1"/>
        <c:lblAlgn val="ctr"/>
        <c:lblOffset val="100"/>
        <c:noMultiLvlLbl val="0"/>
      </c:catAx>
      <c:valAx>
        <c:axId val="11346385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227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Химия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Лист7!$A$3:$A$13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Лист7!$B$3:$B$13</c:f>
              <c:numCache>
                <c:formatCode>General</c:formatCode>
                <c:ptCount val="11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4</c:v>
                </c:pt>
                <c:pt idx="5">
                  <c:v>3</c:v>
                </c:pt>
                <c:pt idx="6">
                  <c:v>3</c:v>
                </c:pt>
                <c:pt idx="7">
                  <c:v>4</c:v>
                </c:pt>
                <c:pt idx="8">
                  <c:v>12</c:v>
                </c:pt>
                <c:pt idx="9">
                  <c:v>8</c:v>
                </c:pt>
                <c:pt idx="10">
                  <c:v>19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CDC-48E8-82F8-C316193516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39536"/>
        <c:axId val="1134648656"/>
      </c:barChart>
      <c:catAx>
        <c:axId val="1134639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4648656"/>
        <c:crosses val="autoZero"/>
        <c:auto val="1"/>
        <c:lblAlgn val="ctr"/>
        <c:lblOffset val="100"/>
        <c:noMultiLvlLbl val="0"/>
      </c:catAx>
      <c:valAx>
        <c:axId val="11346486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395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Биология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Лист8!$A$3:$A$13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Лист8!$B$3:$B$13</c:f>
              <c:numCache>
                <c:formatCode>General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  <c:pt idx="4">
                  <c:v>1</c:v>
                </c:pt>
                <c:pt idx="5">
                  <c:v>3</c:v>
                </c:pt>
                <c:pt idx="6">
                  <c:v>4</c:v>
                </c:pt>
                <c:pt idx="7">
                  <c:v>9</c:v>
                </c:pt>
                <c:pt idx="8">
                  <c:v>7</c:v>
                </c:pt>
                <c:pt idx="9">
                  <c:v>6</c:v>
                </c:pt>
                <c:pt idx="10">
                  <c:v>5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B94D-4714-ADBF-F890FBAB46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29936"/>
        <c:axId val="1134625616"/>
      </c:barChart>
      <c:catAx>
        <c:axId val="1134629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4625616"/>
        <c:crosses val="autoZero"/>
        <c:auto val="1"/>
        <c:lblAlgn val="ctr"/>
        <c:lblOffset val="100"/>
        <c:noMultiLvlLbl val="0"/>
      </c:catAx>
      <c:valAx>
        <c:axId val="1134625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2993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Информатика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Частота</c:v>
          </c:tx>
          <c:invertIfNegative val="0"/>
          <c:cat>
            <c:numRef>
              <c:f>Лист9!$A$3:$A$13</c:f>
              <c:numCache>
                <c:formatCode>General</c:formatCode>
                <c:ptCount val="11"/>
                <c:pt idx="0">
                  <c:v>50</c:v>
                </c:pt>
                <c:pt idx="1">
                  <c:v>55</c:v>
                </c:pt>
                <c:pt idx="2">
                  <c:v>60</c:v>
                </c:pt>
                <c:pt idx="3">
                  <c:v>65</c:v>
                </c:pt>
                <c:pt idx="4">
                  <c:v>70</c:v>
                </c:pt>
                <c:pt idx="5">
                  <c:v>75</c:v>
                </c:pt>
                <c:pt idx="6">
                  <c:v>80</c:v>
                </c:pt>
                <c:pt idx="7">
                  <c:v>85</c:v>
                </c:pt>
                <c:pt idx="8">
                  <c:v>90</c:v>
                </c:pt>
                <c:pt idx="9">
                  <c:v>95</c:v>
                </c:pt>
                <c:pt idx="10">
                  <c:v>100</c:v>
                </c:pt>
              </c:numCache>
            </c:numRef>
          </c:cat>
          <c:val>
            <c:numRef>
              <c:f>Лист9!$B$3:$B$13</c:f>
              <c:numCache>
                <c:formatCode>General</c:formatCode>
                <c:ptCount val="11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2</c:v>
                </c:pt>
                <c:pt idx="4">
                  <c:v>11</c:v>
                </c:pt>
                <c:pt idx="5">
                  <c:v>10</c:v>
                </c:pt>
                <c:pt idx="6">
                  <c:v>16</c:v>
                </c:pt>
                <c:pt idx="7">
                  <c:v>15</c:v>
                </c:pt>
                <c:pt idx="8">
                  <c:v>10</c:v>
                </c:pt>
                <c:pt idx="9">
                  <c:v>8</c:v>
                </c:pt>
                <c:pt idx="10">
                  <c:v>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1130-4960-BF71-EB65E8BA84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34639056"/>
        <c:axId val="1134641456"/>
      </c:barChart>
      <c:catAx>
        <c:axId val="113463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Баллы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1134641456"/>
        <c:crosses val="autoZero"/>
        <c:auto val="1"/>
        <c:lblAlgn val="ctr"/>
        <c:lblOffset val="100"/>
        <c:noMultiLvlLbl val="0"/>
      </c:catAx>
      <c:valAx>
        <c:axId val="1134641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1134639056"/>
        <c:crosses val="autoZero"/>
        <c:crossBetween val="between"/>
      </c:valAx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ln>
      <a:solidFill>
        <a:schemeClr val="accent1"/>
      </a:solidFill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131-4DC3-9F16-BE463935BCB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131-4DC3-9F16-BE463935BCB8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131-4DC3-9F16-BE463935BCB8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131-4DC3-9F16-BE463935BCB8}"/>
              </c:ext>
            </c:extLst>
          </c:dPt>
          <c:dPt>
            <c:idx val="4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131-4DC3-9F16-BE463935BCB8}"/>
              </c:ext>
            </c:extLst>
          </c:dPt>
          <c:dPt>
            <c:idx val="5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131-4DC3-9F16-BE463935BCB8}"/>
              </c:ext>
            </c:extLst>
          </c:dPt>
          <c:dPt>
            <c:idx val="6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131-4DC3-9F16-BE463935BCB8}"/>
              </c:ext>
            </c:extLst>
          </c:dPt>
          <c:dPt>
            <c:idx val="7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131-4DC3-9F16-BE463935BCB8}"/>
              </c:ext>
            </c:extLst>
          </c:dPt>
          <c:dPt>
            <c:idx val="8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131-4DC3-9F16-BE463935BCB8}"/>
              </c:ext>
            </c:extLst>
          </c:dPt>
          <c:dLbls>
            <c:dLbl>
              <c:idx val="1"/>
              <c:tx>
                <c:rich>
                  <a:bodyPr/>
                  <a:lstStyle/>
                  <a:p>
                    <a:r>
                      <a:rPr lang="ru-RU" baseline="0" dirty="0"/>
                      <a:t>8 биология</a:t>
                    </a:r>
                  </a:p>
                  <a:p>
                    <a:r>
                      <a:rPr lang="ru-RU" baseline="0" dirty="0"/>
                      <a:t>20 химия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131-4DC3-9F16-BE463935BCB8}"/>
                </c:ext>
              </c:extLst>
            </c:dLbl>
            <c:dLbl>
              <c:idx val="2"/>
              <c:layout>
                <c:manualLayout>
                  <c:x val="0.19813298420693309"/>
                  <c:y val="-6.692461609169733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31-4DC3-9F16-BE463935BCB8}"/>
                </c:ext>
              </c:extLst>
            </c:dLbl>
            <c:dLbl>
              <c:idx val="5"/>
              <c:layout>
                <c:manualLayout>
                  <c:x val="-4.0029636388923096E-2"/>
                  <c:y val="9.903902041695292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31-4DC3-9F16-BE463935BCB8}"/>
                </c:ext>
              </c:extLst>
            </c:dLbl>
            <c:dLbl>
              <c:idx val="6"/>
              <c:layout>
                <c:manualLayout>
                  <c:x val="-1.2482069250962458E-2"/>
                  <c:y val="-3.53368114300640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131-4DC3-9F16-BE463935BCB8}"/>
                </c:ext>
              </c:extLst>
            </c:dLbl>
            <c:dLbl>
              <c:idx val="7"/>
              <c:layout>
                <c:manualLayout>
                  <c:x val="5.0422550337003033E-2"/>
                  <c:y val="-1.202485646121436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31-4DC3-9F16-BE463935BCB8}"/>
                </c:ext>
              </c:extLst>
            </c:dLbl>
            <c:dLbl>
              <c:idx val="8"/>
              <c:layout>
                <c:manualLayout>
                  <c:x val="0.15058060440757071"/>
                  <c:y val="-6.1459225413966981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31-4DC3-9F16-BE463935BCB8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Лист3!$A$101:$A$109</c:f>
              <c:strCache>
                <c:ptCount val="9"/>
                <c:pt idx="0">
                  <c:v>ММФ</c:v>
                </c:pt>
                <c:pt idx="1">
                  <c:v>ФЕН</c:v>
                </c:pt>
                <c:pt idx="2">
                  <c:v>ФФ</c:v>
                </c:pt>
                <c:pt idx="3">
                  <c:v>ФИТ</c:v>
                </c:pt>
                <c:pt idx="4">
                  <c:v>ИМПЗ</c:v>
                </c:pt>
                <c:pt idx="5">
                  <c:v>ЭФ</c:v>
                </c:pt>
                <c:pt idx="6">
                  <c:v>ГГФ</c:v>
                </c:pt>
                <c:pt idx="7">
                  <c:v>ИИР</c:v>
                </c:pt>
                <c:pt idx="8">
                  <c:v>ИФП</c:v>
                </c:pt>
              </c:strCache>
            </c:strRef>
          </c:cat>
          <c:val>
            <c:numRef>
              <c:f>Лист3!$B$101:$B$109</c:f>
              <c:numCache>
                <c:formatCode>General</c:formatCode>
                <c:ptCount val="9"/>
                <c:pt idx="0">
                  <c:v>32</c:v>
                </c:pt>
                <c:pt idx="1">
                  <c:v>28</c:v>
                </c:pt>
                <c:pt idx="2">
                  <c:v>13</c:v>
                </c:pt>
                <c:pt idx="3">
                  <c:v>9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131-4DC3-9F16-BE463935BC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965-4EE1-9D3B-6A4CA960115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3">
                      <a:shade val="51000"/>
                      <a:satMod val="130000"/>
                    </a:schemeClr>
                  </a:gs>
                  <a:gs pos="80000">
                    <a:schemeClr val="accent3">
                      <a:shade val="93000"/>
                      <a:satMod val="130000"/>
                    </a:schemeClr>
                  </a:gs>
                  <a:gs pos="100000">
                    <a:schemeClr val="accent3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965-4EE1-9D3B-6A4CA960115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965-4EE1-9D3B-6A4CA960115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965-4EE1-9D3B-6A4CA960115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0965-4EE1-9D3B-6A4CA960115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6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6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0965-4EE1-9D3B-6A4CA9601152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0965-4EE1-9D3B-6A4CA9601152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3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3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3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0965-4EE1-9D3B-6A4CA9601152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lumMod val="80000"/>
                      <a:lumOff val="20000"/>
                      <a:shade val="51000"/>
                      <a:satMod val="130000"/>
                    </a:schemeClr>
                  </a:gs>
                  <a:gs pos="80000">
                    <a:schemeClr val="accent5">
                      <a:lumMod val="80000"/>
                      <a:lumOff val="20000"/>
                      <a:shade val="93000"/>
                      <a:satMod val="130000"/>
                    </a:schemeClr>
                  </a:gs>
                  <a:gs pos="100000">
                    <a:schemeClr val="accent5">
                      <a:lumMod val="80000"/>
                      <a:lumOff val="2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0965-4EE1-9D3B-6A4CA9601152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1">
                      <a:lumMod val="80000"/>
                      <a:shade val="51000"/>
                      <a:satMod val="130000"/>
                    </a:schemeClr>
                  </a:gs>
                  <a:gs pos="80000">
                    <a:schemeClr val="accent1">
                      <a:lumMod val="80000"/>
                      <a:shade val="93000"/>
                      <a:satMod val="130000"/>
                    </a:schemeClr>
                  </a:gs>
                  <a:gs pos="100000">
                    <a:schemeClr val="accent1">
                      <a:lumMod val="80000"/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0965-4EE1-9D3B-6A4CA9601152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65-4EE1-9D3B-6A4CA9601152}"/>
                </c:ext>
              </c:extLst>
            </c:dLbl>
            <c:dLbl>
              <c:idx val="1"/>
              <c:layout>
                <c:manualLayout>
                  <c:x val="-3.2776377810984303E-2"/>
                  <c:y val="-1.8324082316972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65-4EE1-9D3B-6A4CA9601152}"/>
                </c:ext>
              </c:extLst>
            </c:dLbl>
            <c:dLbl>
              <c:idx val="2"/>
              <c:layout>
                <c:manualLayout>
                  <c:x val="1.9280222241755334E-2"/>
                  <c:y val="-1.145255144810751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965-4EE1-9D3B-6A4CA9601152}"/>
                </c:ext>
              </c:extLst>
            </c:dLbl>
            <c:dLbl>
              <c:idx val="3"/>
              <c:layout>
                <c:manualLayout>
                  <c:x val="3.0848355586808755E-2"/>
                  <c:y val="1.6033572027350482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65-4EE1-9D3B-6A4CA9601152}"/>
                </c:ext>
              </c:extLst>
            </c:dLbl>
            <c:dLbl>
              <c:idx val="8"/>
              <c:layout>
                <c:manualLayout>
                  <c:x val="-1.9280222241755479E-3"/>
                  <c:y val="-0.210726946645178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965-4EE1-9D3B-6A4CA9601152}"/>
                </c:ext>
              </c:extLst>
            </c:dLbl>
            <c:dLbl>
              <c:idx val="9"/>
              <c:layout>
                <c:manualLayout>
                  <c:x val="0.21593848910766139"/>
                  <c:y val="-8.016786013675257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65-4EE1-9D3B-6A4CA9601152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Лист2!$A$33:$A$42</c:f>
              <c:strCache>
                <c:ptCount val="10"/>
                <c:pt idx="1">
                  <c:v>СПбГУ</c:v>
                </c:pt>
                <c:pt idx="2">
                  <c:v>НГТУ</c:v>
                </c:pt>
                <c:pt idx="3">
                  <c:v>ИТМО</c:v>
                </c:pt>
                <c:pt idx="4">
                  <c:v>ВШЭ</c:v>
                </c:pt>
                <c:pt idx="5">
                  <c:v>МИФИ</c:v>
                </c:pt>
                <c:pt idx="6">
                  <c:v>МГУ</c:v>
                </c:pt>
                <c:pt idx="7">
                  <c:v>МФТИ</c:v>
                </c:pt>
                <c:pt idx="8">
                  <c:v>Другие ВУЗы</c:v>
                </c:pt>
                <c:pt idx="9">
                  <c:v>НГУ</c:v>
                </c:pt>
              </c:strCache>
            </c:strRef>
          </c:cat>
          <c:val>
            <c:numRef>
              <c:f>Лист2!$B$33:$B$42</c:f>
              <c:numCache>
                <c:formatCode>General</c:formatCode>
                <c:ptCount val="10"/>
                <c:pt idx="1">
                  <c:v>7</c:v>
                </c:pt>
                <c:pt idx="2">
                  <c:v>7</c:v>
                </c:pt>
                <c:pt idx="3">
                  <c:v>10</c:v>
                </c:pt>
                <c:pt idx="4">
                  <c:v>12</c:v>
                </c:pt>
                <c:pt idx="5">
                  <c:v>16</c:v>
                </c:pt>
                <c:pt idx="6">
                  <c:v>18</c:v>
                </c:pt>
                <c:pt idx="7">
                  <c:v>24</c:v>
                </c:pt>
                <c:pt idx="8">
                  <c:v>48</c:v>
                </c:pt>
                <c:pt idx="9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0965-4EE1-9D3B-6A4CA9601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0.07485</cdr:x>
      <cdr:y>0.18535</cdr:y>
    </cdr:from>
    <cdr:to>
      <cdr:x>0.32638</cdr:x>
      <cdr:y>0.3913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BAA45D5-AC33-1839-13CF-4C86DEA01266}"/>
            </a:ext>
          </a:extLst>
        </cdr:cNvPr>
        <cdr:cNvSpPr txBox="1"/>
      </cdr:nvSpPr>
      <cdr:spPr>
        <a:xfrm xmlns:a="http://schemas.openxmlformats.org/drawingml/2006/main">
          <a:off x="581026" y="771526"/>
          <a:ext cx="1952625" cy="8572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26C22D-A0A1-40FC-A6AE-3BCB9C581788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A08DD-646F-49C6-8AFC-2444F87865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83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12F96F-129F-4D63-AFEE-D199985C96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98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33A4F-F6D0-460D-98B9-9C7F41637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DCD0F8-CD38-4897-938C-DF3DF0467D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BB8E72-847E-45AC-877C-A87860FB8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548F19-A7E4-405C-A83E-19B6545A8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5619B1-986B-493B-BA8A-34F272CB5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58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7CDB1A-C4DC-4E30-A2C5-7419D2970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578FA99-A5A7-41E5-9F57-C0BFD18E6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165203-9E71-4017-8279-0899F0066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CF0DD4-CB2A-49C9-A9C0-B99BC0F40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47897B-3C0C-4C85-832B-FAC23629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450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92D550D-B391-4E0B-AA1D-E8F0D65738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744345-3A5E-4D63-A02B-7EC9A9B40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664A9-BED9-45E9-9419-D4E46C066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F7D1592-AC90-4C4B-8385-6D6E2DCBD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C7BA31-828F-45C2-A0A5-D5F352323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012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304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8390A-95AE-40ED-B159-40993AA3F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156870-BF6D-4DCF-BCC1-6CFEC6729B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FBEBA-303C-4A0D-981D-36CFB519A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958E45-D95B-4BB1-B2DF-ABB5CE00E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0018F3-0B63-4D27-8357-74E8FFEB8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657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C78536-B6BD-48D9-9F9C-FB8923AA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815632-ABC1-4853-9F7F-2878226DC8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AE6C0E-8A92-47C7-8285-B0519789F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6BD5B87-CAD8-49CB-ABD3-41BFD0F8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6220A9-624F-4CE6-A7EC-B321D0BF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43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8AF597-3C7A-4E88-94C4-3349689B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86A794B-2968-42C0-A491-C68D68C160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CF077C-09FA-48B5-8A54-15DC3F1DE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256A04-C85B-4583-B8DB-A94DD2483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0D92DE-B350-4437-95BC-36F284D60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4FA1EE2-5969-4C57-BCB7-C133DF264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7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D8150-E348-4295-BE0E-C2CB6F13D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D2E855-C0BD-4AA0-AA42-90EF5AFD7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30F93B3-F6D2-4F5C-9924-4819668211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7DB43F1-DE9F-4906-9BA3-E03E0B03AE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7A073A-E841-4CC0-AEC1-4A4B88566F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A1957DA-A44F-46EC-A373-9439F8052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FEE969-8925-4A14-939A-0E975BF42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DC4D9A5-0ABF-42E0-A2EF-BB835871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497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321A35-EB05-4089-97E6-FC5090C3E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BD5D60-B4A9-4E12-8FBA-B2C2E20FA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CDC4154-5E31-4BF5-9AA8-6CFCF2ADC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FDBF29B-0C46-40B1-A189-DD294AAEE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706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D10061-D59C-458D-953A-EDB31D7CB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D7475F-2EEA-405F-BEEB-DC4CA5AEC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F6A54C-3D48-4A7B-BCE9-855AFF937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8640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C66087-53E0-4101-8416-E55EA62A8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B006E8-6B6D-4AA0-B136-F82E4FFDFA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2A3FB22-925E-4830-A106-D7E51B25F9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035DC12-F123-44B0-A0B3-4F8218C75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2326814-826F-4A23-B550-BEC586D71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6B66B8-37C4-48A6-8D08-70476DFB6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83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9EA83F-CB8A-45A4-87D5-CE73580C4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E481B9F-C6C9-44BE-89FC-DA598E3FA2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DD8B02-A2CB-46BE-B566-3DF1CBC56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64E9B3-559A-42BD-A474-AADCA687B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5592BD-5ADB-45A8-8B50-6BD63DB12F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2CCE08-9DD8-41BE-930B-266559C86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426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FF3BF-8C92-4C13-8A94-F1C2D4677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E59A77C-72F4-4E76-A15F-B8B0562A2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1866ED-3F8E-429B-8037-FE3168DCF0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EB3EE-64F0-4FBB-B09C-25BAFEC80DDC}" type="datetimeFigureOut">
              <a:rPr lang="ru-RU" smtClean="0"/>
              <a:pPr/>
              <a:t>09.02.2025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A68966-DD85-4285-BB21-769BE7977E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BC40320-3BDA-4DFF-9D03-B4A3CD7BBE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D93599-7BD4-44A4-9421-DFBDA809A1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0779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6.svg"/><Relationship Id="rId7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chart" Target="../charts/char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диск работа\РАБОТА\НГУ Прасковья\ФМШ\фирстиль\презентация\обложк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" y="780"/>
            <a:ext cx="10287000" cy="686253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806893" y="188739"/>
            <a:ext cx="5074850" cy="4038022"/>
          </a:xfrm>
        </p:spPr>
        <p:txBody>
          <a:bodyPr>
            <a:noAutofit/>
          </a:bodyPr>
          <a:lstStyle/>
          <a:p>
            <a:r>
              <a:rPr lang="ru-RU" sz="2095" dirty="0">
                <a:solidFill>
                  <a:schemeClr val="bg1"/>
                </a:solidFill>
                <a:latin typeface="Acrom" panose="00000500000000000000" pitchFamily="2" charset="-52"/>
              </a:rPr>
              <a:t>Специализированный учебно-научный центр Новосибирского государственного университета (СУНЦ НГУ)</a:t>
            </a:r>
            <a:br>
              <a:rPr lang="ru-RU" sz="2095" dirty="0">
                <a:solidFill>
                  <a:schemeClr val="bg1"/>
                </a:solidFill>
                <a:latin typeface="Acrom" panose="00000500000000000000" pitchFamily="2" charset="-52"/>
              </a:rPr>
            </a:br>
            <a:br>
              <a:rPr lang="ru-RU" sz="2095" dirty="0">
                <a:solidFill>
                  <a:schemeClr val="bg1"/>
                </a:solidFill>
                <a:latin typeface="Acrom" panose="00000500000000000000" pitchFamily="2" charset="-52"/>
              </a:rPr>
            </a:br>
            <a:br>
              <a:rPr lang="ru-RU" sz="2095" dirty="0">
                <a:solidFill>
                  <a:schemeClr val="bg1"/>
                </a:solidFill>
                <a:latin typeface="Acrom" panose="00000500000000000000" pitchFamily="2" charset="-52"/>
              </a:rPr>
            </a:br>
            <a:endParaRPr lang="ru-RU" sz="2095" dirty="0">
              <a:solidFill>
                <a:schemeClr val="bg1"/>
              </a:solidFill>
              <a:latin typeface="Acrom" panose="00000500000000000000" pitchFamily="2" charset="-5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Рисунок 177">
            <a:extLst>
              <a:ext uri="{FF2B5EF4-FFF2-40B4-BE49-F238E27FC236}">
                <a16:creationId xmlns:a16="http://schemas.microsoft.com/office/drawing/2014/main" id="{43A8FD29-D8B3-4D71-AE9C-5C4B7E6B93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4200786"/>
          </a:xfrm>
          <a:prstGeom prst="rect">
            <a:avLst/>
          </a:prstGeom>
        </p:spPr>
      </p:pic>
      <p:pic>
        <p:nvPicPr>
          <p:cNvPr id="139" name="Рисунок 138">
            <a:extLst>
              <a:ext uri="{FF2B5EF4-FFF2-40B4-BE49-F238E27FC236}">
                <a16:creationId xmlns:a16="http://schemas.microsoft.com/office/drawing/2014/main" id="{B131F83E-0427-463E-B4D4-5C67FDA6A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058505" y="4094833"/>
            <a:ext cx="445309" cy="1058022"/>
          </a:xfrm>
          <a:prstGeom prst="rect">
            <a:avLst/>
          </a:prstGeom>
        </p:spPr>
      </p:pic>
      <p:sp>
        <p:nvSpPr>
          <p:cNvPr id="140" name="TextBox 139">
            <a:extLst>
              <a:ext uri="{FF2B5EF4-FFF2-40B4-BE49-F238E27FC236}">
                <a16:creationId xmlns:a16="http://schemas.microsoft.com/office/drawing/2014/main" id="{1C0B74C0-1327-425D-8ACC-DDCDD105F923}"/>
              </a:ext>
            </a:extLst>
          </p:cNvPr>
          <p:cNvSpPr txBox="1"/>
          <p:nvPr/>
        </p:nvSpPr>
        <p:spPr>
          <a:xfrm>
            <a:off x="7753001" y="4403906"/>
            <a:ext cx="105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crom ExtraBold" pitchFamily="50" charset="-52"/>
              </a:rPr>
              <a:t>ТОП-350</a:t>
            </a:r>
            <a:endParaRPr lang="en-US" sz="14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id="{CD09C1C2-7C7E-43AF-BF95-F176DA8F8C2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125691" y="1683909"/>
            <a:ext cx="445309" cy="923650"/>
          </a:xfrm>
          <a:prstGeom prst="rect">
            <a:avLst/>
          </a:prstGeom>
        </p:spPr>
      </p:pic>
      <p:sp>
        <p:nvSpPr>
          <p:cNvPr id="91" name="TextBox 90">
            <a:extLst>
              <a:ext uri="{FF2B5EF4-FFF2-40B4-BE49-F238E27FC236}">
                <a16:creationId xmlns:a16="http://schemas.microsoft.com/office/drawing/2014/main" id="{01A83815-7AF7-465D-8F3F-6B9A2F0A6886}"/>
              </a:ext>
            </a:extLst>
          </p:cNvPr>
          <p:cNvSpPr txBox="1"/>
          <p:nvPr/>
        </p:nvSpPr>
        <p:spPr>
          <a:xfrm>
            <a:off x="7886953" y="1885156"/>
            <a:ext cx="9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crom ExtraBold" pitchFamily="50" charset="-52"/>
              </a:rPr>
              <a:t>113-Е</a:t>
            </a:r>
            <a:endParaRPr lang="en-US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130EF26-1F39-42D1-9455-73ADB4B420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912593" y="-1395160"/>
            <a:ext cx="770103" cy="463627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A3D4869-4C73-4181-AFA4-90307F051F6A}"/>
              </a:ext>
            </a:extLst>
          </p:cNvPr>
          <p:cNvSpPr txBox="1"/>
          <p:nvPr/>
        </p:nvSpPr>
        <p:spPr>
          <a:xfrm>
            <a:off x="242232" y="649026"/>
            <a:ext cx="34467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Acrom ExtraBold" pitchFamily="50" charset="-52"/>
              </a:rPr>
              <a:t>НГУ В РОССИИ</a:t>
            </a:r>
            <a:endParaRPr lang="en-US" sz="32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A82D05A-CC7F-4B3E-942E-817B5E139EAE}"/>
              </a:ext>
            </a:extLst>
          </p:cNvPr>
          <p:cNvCxnSpPr>
            <a:cxnSpLocks/>
          </p:cNvCxnSpPr>
          <p:nvPr/>
        </p:nvCxnSpPr>
        <p:spPr>
          <a:xfrm>
            <a:off x="3182290" y="2445183"/>
            <a:ext cx="8815" cy="3884092"/>
          </a:xfrm>
          <a:prstGeom prst="line">
            <a:avLst/>
          </a:prstGeom>
          <a:ln w="635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ADAD826F-F252-419C-8613-734EF346359E}"/>
              </a:ext>
            </a:extLst>
          </p:cNvPr>
          <p:cNvCxnSpPr>
            <a:cxnSpLocks/>
          </p:cNvCxnSpPr>
          <p:nvPr/>
        </p:nvCxnSpPr>
        <p:spPr>
          <a:xfrm>
            <a:off x="6087885" y="2399309"/>
            <a:ext cx="8815" cy="3884092"/>
          </a:xfrm>
          <a:prstGeom prst="line">
            <a:avLst/>
          </a:prstGeom>
          <a:ln w="635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95BA7929-F2FC-4466-9427-DCB55A4BC3ED}"/>
              </a:ext>
            </a:extLst>
          </p:cNvPr>
          <p:cNvCxnSpPr>
            <a:cxnSpLocks/>
          </p:cNvCxnSpPr>
          <p:nvPr/>
        </p:nvCxnSpPr>
        <p:spPr>
          <a:xfrm>
            <a:off x="8976321" y="2445183"/>
            <a:ext cx="8815" cy="3884092"/>
          </a:xfrm>
          <a:prstGeom prst="line">
            <a:avLst/>
          </a:prstGeom>
          <a:ln w="635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A16A4BF0-1C97-43E1-B316-75E73DA8A82D}"/>
              </a:ext>
            </a:extLst>
          </p:cNvPr>
          <p:cNvSpPr txBox="1"/>
          <p:nvPr/>
        </p:nvSpPr>
        <p:spPr>
          <a:xfrm>
            <a:off x="6135465" y="2875002"/>
            <a:ext cx="2895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353E57"/>
                </a:solidFill>
                <a:latin typeface="Acrom ExtraBold" pitchFamily="50" charset="-52"/>
              </a:rPr>
              <a:t>3</a:t>
            </a:r>
            <a:r>
              <a:rPr lang="ru-RU" sz="3000" dirty="0">
                <a:solidFill>
                  <a:srgbClr val="353E57"/>
                </a:solidFill>
                <a:latin typeface="Acrom ExtraBold" pitchFamily="50" charset="-52"/>
              </a:rPr>
              <a:t> МЕСТО</a:t>
            </a:r>
            <a:endParaRPr lang="en-US" sz="3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C4AE599-1185-4868-8550-99C94A5E9979}"/>
              </a:ext>
            </a:extLst>
          </p:cNvPr>
          <p:cNvGrpSpPr/>
          <p:nvPr/>
        </p:nvGrpSpPr>
        <p:grpSpPr>
          <a:xfrm>
            <a:off x="6119681" y="3425343"/>
            <a:ext cx="1902880" cy="306089"/>
            <a:chOff x="203989" y="2354517"/>
            <a:chExt cx="1427160" cy="22956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B57C5FE-00AD-436D-9BCB-243E6831F4C1}"/>
                </a:ext>
              </a:extLst>
            </p:cNvPr>
            <p:cNvSpPr txBox="1"/>
            <p:nvPr/>
          </p:nvSpPr>
          <p:spPr>
            <a:xfrm>
              <a:off x="203989" y="2354517"/>
              <a:ext cx="13854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rgbClr val="353E57"/>
                </a:solidFill>
                <a:latin typeface="Acrom Bold" pitchFamily="50" charset="-52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3E5B632-EF37-4188-ADE9-FE462E572C21}"/>
                </a:ext>
              </a:extLst>
            </p:cNvPr>
            <p:cNvSpPr txBox="1"/>
            <p:nvPr/>
          </p:nvSpPr>
          <p:spPr>
            <a:xfrm>
              <a:off x="244712" y="2393647"/>
              <a:ext cx="1386437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ЕСТЕСТВЕННЫЕ НАУКИ</a:t>
              </a:r>
            </a:p>
          </p:txBody>
        </p:sp>
      </p:grpSp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CB9A09F1-409F-4915-B4E2-788F372347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41" y="2092510"/>
            <a:ext cx="534083" cy="534083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44315AF-4AC5-4C14-96AA-177E7FF80622}"/>
              </a:ext>
            </a:extLst>
          </p:cNvPr>
          <p:cNvSpPr txBox="1"/>
          <p:nvPr/>
        </p:nvSpPr>
        <p:spPr>
          <a:xfrm>
            <a:off x="3250350" y="2875002"/>
            <a:ext cx="2895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353E57"/>
                </a:solidFill>
                <a:latin typeface="Acrom ExtraBold" pitchFamily="50" charset="-52"/>
              </a:rPr>
              <a:t>1 МЕСТО</a:t>
            </a:r>
            <a:endParaRPr lang="en-US" sz="3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F6C0D6D-1539-49BE-B8A0-5D33E7C1856E}"/>
              </a:ext>
            </a:extLst>
          </p:cNvPr>
          <p:cNvGrpSpPr/>
          <p:nvPr/>
        </p:nvGrpSpPr>
        <p:grpSpPr>
          <a:xfrm>
            <a:off x="3224565" y="3429000"/>
            <a:ext cx="2175391" cy="306089"/>
            <a:chOff x="203989" y="2354517"/>
            <a:chExt cx="1631543" cy="229567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7007B1BE-F045-4372-9808-3B32034476BA}"/>
                </a:ext>
              </a:extLst>
            </p:cNvPr>
            <p:cNvSpPr txBox="1"/>
            <p:nvPr/>
          </p:nvSpPr>
          <p:spPr>
            <a:xfrm>
              <a:off x="203989" y="2354517"/>
              <a:ext cx="13854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rgbClr val="353E57"/>
                </a:solidFill>
                <a:latin typeface="Acrom Bold" pitchFamily="50" charset="-52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582EE0C-BAB5-4DFB-AEB6-0BEF647C3F13}"/>
                </a:ext>
              </a:extLst>
            </p:cNvPr>
            <p:cNvSpPr txBox="1"/>
            <p:nvPr/>
          </p:nvSpPr>
          <p:spPr>
            <a:xfrm>
              <a:off x="244712" y="2393647"/>
              <a:ext cx="1590820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ХИМИЧЕСКАЯ ИНЖЕНЕРИЯ</a:t>
              </a:r>
            </a:p>
          </p:txBody>
        </p:sp>
      </p:grpSp>
      <p:pic>
        <p:nvPicPr>
          <p:cNvPr id="61" name="Рисунок 60">
            <a:extLst>
              <a:ext uri="{FF2B5EF4-FFF2-40B4-BE49-F238E27FC236}">
                <a16:creationId xmlns:a16="http://schemas.microsoft.com/office/drawing/2014/main" id="{1910F83A-50C6-4D8B-97CA-1DBCFF2E58E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63" y="2146324"/>
            <a:ext cx="466891" cy="466891"/>
          </a:xfrm>
          <a:prstGeom prst="rect">
            <a:avLst/>
          </a:prstGeom>
        </p:spPr>
      </p:pic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C856421F-E3C0-452F-BA91-EEA6210C07EA}"/>
              </a:ext>
            </a:extLst>
          </p:cNvPr>
          <p:cNvGrpSpPr/>
          <p:nvPr/>
        </p:nvGrpSpPr>
        <p:grpSpPr>
          <a:xfrm>
            <a:off x="200974" y="3429000"/>
            <a:ext cx="1213589" cy="306089"/>
            <a:chOff x="203989" y="2354517"/>
            <a:chExt cx="910192" cy="22956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625884C-7A6D-449C-BCCF-45B02A034D50}"/>
                </a:ext>
              </a:extLst>
            </p:cNvPr>
            <p:cNvSpPr txBox="1"/>
            <p:nvPr/>
          </p:nvSpPr>
          <p:spPr>
            <a:xfrm>
              <a:off x="203989" y="2354517"/>
              <a:ext cx="13854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rgbClr val="353E57"/>
                </a:solidFill>
                <a:latin typeface="Acrom Bold" pitchFamily="50" charset="-52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CD16093-B6C2-4EEA-8F54-6BF0765F2886}"/>
                </a:ext>
              </a:extLst>
            </p:cNvPr>
            <p:cNvSpPr txBox="1"/>
            <p:nvPr/>
          </p:nvSpPr>
          <p:spPr>
            <a:xfrm>
              <a:off x="244712" y="2393647"/>
              <a:ext cx="869469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АРХЕОЛОГИЯ</a:t>
              </a:r>
            </a:p>
          </p:txBody>
        </p:sp>
      </p:grpSp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0D315BCC-B4A4-46C6-A090-EC262BCC68F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5" y="2138806"/>
            <a:ext cx="690377" cy="690377"/>
          </a:xfrm>
          <a:prstGeom prst="rect">
            <a:avLst/>
          </a:prstGeom>
        </p:spPr>
      </p:pic>
      <p:cxnSp>
        <p:nvCxnSpPr>
          <p:cNvPr id="108" name="Прямая соединительная линия 107">
            <a:extLst>
              <a:ext uri="{FF2B5EF4-FFF2-40B4-BE49-F238E27FC236}">
                <a16:creationId xmlns:a16="http://schemas.microsoft.com/office/drawing/2014/main" id="{88D7D373-C7F9-44C3-8DD3-33E61FBD3373}"/>
              </a:ext>
            </a:extLst>
          </p:cNvPr>
          <p:cNvCxnSpPr>
            <a:cxnSpLocks/>
          </p:cNvCxnSpPr>
          <p:nvPr/>
        </p:nvCxnSpPr>
        <p:spPr>
          <a:xfrm flipH="1">
            <a:off x="242232" y="4085756"/>
            <a:ext cx="11521281" cy="0"/>
          </a:xfrm>
          <a:prstGeom prst="line">
            <a:avLst/>
          </a:prstGeom>
          <a:ln w="6350">
            <a:solidFill>
              <a:schemeClr val="bg1">
                <a:lumMod val="85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Box 88">
            <a:extLst>
              <a:ext uri="{FF2B5EF4-FFF2-40B4-BE49-F238E27FC236}">
                <a16:creationId xmlns:a16="http://schemas.microsoft.com/office/drawing/2014/main" id="{D6A61C01-296C-4B2A-BDBE-C065F34E2F1B}"/>
              </a:ext>
            </a:extLst>
          </p:cNvPr>
          <p:cNvSpPr txBox="1"/>
          <p:nvPr/>
        </p:nvSpPr>
        <p:spPr>
          <a:xfrm>
            <a:off x="8013995" y="2829183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В РОССИИ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7599110-F192-48D0-9E7E-A1D6F85E945F}"/>
              </a:ext>
            </a:extLst>
          </p:cNvPr>
          <p:cNvSpPr txBox="1"/>
          <p:nvPr/>
        </p:nvSpPr>
        <p:spPr>
          <a:xfrm>
            <a:off x="7886520" y="2159826"/>
            <a:ext cx="924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crom Bold" pitchFamily="50" charset="-52"/>
              </a:rPr>
              <a:t>В МИРЕ</a:t>
            </a:r>
          </a:p>
        </p:txBody>
      </p:sp>
      <p:pic>
        <p:nvPicPr>
          <p:cNvPr id="102" name="Рисунок 101">
            <a:extLst>
              <a:ext uri="{FF2B5EF4-FFF2-40B4-BE49-F238E27FC236}">
                <a16:creationId xmlns:a16="http://schemas.microsoft.com/office/drawing/2014/main" id="{A5616868-692C-4520-8FF7-22C7FFF86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4503" y="1639145"/>
            <a:ext cx="445309" cy="1013178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F1B88F0A-5163-4122-963E-741A521BA73A}"/>
              </a:ext>
            </a:extLst>
          </p:cNvPr>
          <p:cNvSpPr txBox="1"/>
          <p:nvPr/>
        </p:nvSpPr>
        <p:spPr>
          <a:xfrm>
            <a:off x="4890567" y="1922499"/>
            <a:ext cx="101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crom ExtraBold" pitchFamily="50" charset="-52"/>
              </a:rPr>
              <a:t>ТОП-100</a:t>
            </a:r>
            <a:endParaRPr lang="en-US" sz="14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F665EF5-2086-41F3-9C10-68B435242C21}"/>
              </a:ext>
            </a:extLst>
          </p:cNvPr>
          <p:cNvSpPr txBox="1"/>
          <p:nvPr/>
        </p:nvSpPr>
        <p:spPr>
          <a:xfrm>
            <a:off x="4890143" y="2163317"/>
            <a:ext cx="1014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crom Bold" pitchFamily="50" charset="-52"/>
              </a:rPr>
              <a:t>В МИРЕ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D08525F8-ACA2-44F2-9FA9-C2951FE5B0AD}"/>
              </a:ext>
            </a:extLst>
          </p:cNvPr>
          <p:cNvSpPr txBox="1"/>
          <p:nvPr/>
        </p:nvSpPr>
        <p:spPr>
          <a:xfrm>
            <a:off x="5071362" y="2858134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В РОССИИ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5FBA409-0E5D-4D9F-9DE4-C3170F43ACFF}"/>
              </a:ext>
            </a:extLst>
          </p:cNvPr>
          <p:cNvSpPr txBox="1"/>
          <p:nvPr/>
        </p:nvSpPr>
        <p:spPr>
          <a:xfrm>
            <a:off x="242232" y="2875201"/>
            <a:ext cx="2895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353E57"/>
                </a:solidFill>
                <a:latin typeface="Acrom ExtraBold" pitchFamily="50" charset="-52"/>
              </a:rPr>
              <a:t>1 МЕСТО</a:t>
            </a:r>
            <a:endParaRPr lang="en-US" sz="3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9E8ED6DC-07FF-44A2-936B-A2FD3A3C51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1470" y="1638159"/>
            <a:ext cx="445309" cy="1013178"/>
          </a:xfrm>
          <a:prstGeom prst="rect">
            <a:avLst/>
          </a:prstGeom>
        </p:spPr>
      </p:pic>
      <p:sp>
        <p:nvSpPr>
          <p:cNvPr id="125" name="TextBox 124">
            <a:extLst>
              <a:ext uri="{FF2B5EF4-FFF2-40B4-BE49-F238E27FC236}">
                <a16:creationId xmlns:a16="http://schemas.microsoft.com/office/drawing/2014/main" id="{B6FCCE27-48A4-4C1B-B57F-053BA757DD06}"/>
              </a:ext>
            </a:extLst>
          </p:cNvPr>
          <p:cNvSpPr txBox="1"/>
          <p:nvPr/>
        </p:nvSpPr>
        <p:spPr>
          <a:xfrm>
            <a:off x="1927534" y="1921513"/>
            <a:ext cx="101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crom ExtraBold" pitchFamily="50" charset="-52"/>
              </a:rPr>
              <a:t>ТОП-100</a:t>
            </a:r>
            <a:endParaRPr lang="en-US" sz="14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343A98D6-9638-4E14-A026-0838B9961943}"/>
              </a:ext>
            </a:extLst>
          </p:cNvPr>
          <p:cNvSpPr txBox="1"/>
          <p:nvPr/>
        </p:nvSpPr>
        <p:spPr>
          <a:xfrm>
            <a:off x="1927110" y="2162331"/>
            <a:ext cx="1014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crom Bold" pitchFamily="50" charset="-52"/>
              </a:rPr>
              <a:t>В МИРЕ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BCEFAEB2-4824-4787-AE18-AD0D0E49B1A6}"/>
              </a:ext>
            </a:extLst>
          </p:cNvPr>
          <p:cNvSpPr txBox="1"/>
          <p:nvPr/>
        </p:nvSpPr>
        <p:spPr>
          <a:xfrm>
            <a:off x="2035381" y="2856589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В РОССИИ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1052839F-614B-4D66-ACC9-CC3457963C87}"/>
              </a:ext>
            </a:extLst>
          </p:cNvPr>
          <p:cNvSpPr txBox="1"/>
          <p:nvPr/>
        </p:nvSpPr>
        <p:spPr>
          <a:xfrm>
            <a:off x="9023248" y="2876950"/>
            <a:ext cx="3115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353E57"/>
                </a:solidFill>
                <a:latin typeface="Acrom ExtraBold" pitchFamily="50" charset="-52"/>
              </a:rPr>
              <a:t>4</a:t>
            </a:r>
            <a:r>
              <a:rPr lang="ru-RU" sz="3000" dirty="0">
                <a:solidFill>
                  <a:srgbClr val="353E57"/>
                </a:solidFill>
                <a:latin typeface="Acrom ExtraBold" pitchFamily="50" charset="-52"/>
              </a:rPr>
              <a:t> МЕСТО</a:t>
            </a:r>
            <a:endParaRPr lang="en-US" sz="3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A6279DF5-06C2-4DB0-AC9E-9220F5644F37}"/>
              </a:ext>
            </a:extLst>
          </p:cNvPr>
          <p:cNvGrpSpPr/>
          <p:nvPr/>
        </p:nvGrpSpPr>
        <p:grpSpPr>
          <a:xfrm>
            <a:off x="9031341" y="3422854"/>
            <a:ext cx="2077609" cy="306089"/>
            <a:chOff x="203989" y="2354517"/>
            <a:chExt cx="1558206" cy="229567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BD86BE07-C679-47C8-91EE-DEA6B19B3C25}"/>
                </a:ext>
              </a:extLst>
            </p:cNvPr>
            <p:cNvSpPr txBox="1"/>
            <p:nvPr/>
          </p:nvSpPr>
          <p:spPr>
            <a:xfrm>
              <a:off x="203989" y="2354517"/>
              <a:ext cx="13854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rgbClr val="353E57"/>
                </a:solidFill>
                <a:latin typeface="Acrom Bold" pitchFamily="50" charset="-52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20B4909B-4A15-48FF-A280-4E4D827FCDE2}"/>
                </a:ext>
              </a:extLst>
            </p:cNvPr>
            <p:cNvSpPr txBox="1"/>
            <p:nvPr/>
          </p:nvSpPr>
          <p:spPr>
            <a:xfrm>
              <a:off x="244712" y="2393647"/>
              <a:ext cx="1517483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ФИЗИКА И АСТРОНОМИЯ</a:t>
              </a:r>
            </a:p>
          </p:txBody>
        </p:sp>
      </p:grp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AC07A7E7-6EC4-4F64-AB4E-33FC097265C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0" y="2163563"/>
            <a:ext cx="566488" cy="566488"/>
          </a:xfrm>
          <a:prstGeom prst="rect">
            <a:avLst/>
          </a:prstGeom>
        </p:spPr>
      </p:pic>
      <p:sp>
        <p:nvSpPr>
          <p:cNvPr id="121" name="TextBox 120">
            <a:extLst>
              <a:ext uri="{FF2B5EF4-FFF2-40B4-BE49-F238E27FC236}">
                <a16:creationId xmlns:a16="http://schemas.microsoft.com/office/drawing/2014/main" id="{D7B71D61-CB05-4618-8BF9-8A18DD89FBF8}"/>
              </a:ext>
            </a:extLst>
          </p:cNvPr>
          <p:cNvSpPr txBox="1"/>
          <p:nvPr/>
        </p:nvSpPr>
        <p:spPr>
          <a:xfrm>
            <a:off x="10909871" y="2825946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В РОССИИ</a:t>
            </a:r>
          </a:p>
        </p:txBody>
      </p:sp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C227D5B-0619-479A-825C-F4C735D1F3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50467" y="1683909"/>
            <a:ext cx="445309" cy="923650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18B10ECF-083E-4AE6-974B-5805D44AAAA4}"/>
              </a:ext>
            </a:extLst>
          </p:cNvPr>
          <p:cNvSpPr txBox="1"/>
          <p:nvPr/>
        </p:nvSpPr>
        <p:spPr>
          <a:xfrm>
            <a:off x="10911729" y="1885156"/>
            <a:ext cx="922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crom ExtraBold" pitchFamily="50" charset="-52"/>
              </a:rPr>
              <a:t>130-Е</a:t>
            </a:r>
            <a:endParaRPr lang="en-US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A7675F8C-A511-456D-B99A-E670061EC526}"/>
              </a:ext>
            </a:extLst>
          </p:cNvPr>
          <p:cNvSpPr txBox="1"/>
          <p:nvPr/>
        </p:nvSpPr>
        <p:spPr>
          <a:xfrm>
            <a:off x="10911296" y="2159826"/>
            <a:ext cx="92450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crom Bold" pitchFamily="50" charset="-52"/>
              </a:rPr>
              <a:t>В МИРЕ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226FB1E0-EF2A-4ABF-BEEB-D41DBB47A8F2}"/>
              </a:ext>
            </a:extLst>
          </p:cNvPr>
          <p:cNvSpPr txBox="1"/>
          <p:nvPr/>
        </p:nvSpPr>
        <p:spPr>
          <a:xfrm>
            <a:off x="6135465" y="5353112"/>
            <a:ext cx="2895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353E57"/>
                </a:solidFill>
                <a:latin typeface="Acrom ExtraBold" pitchFamily="50" charset="-52"/>
              </a:rPr>
              <a:t>8 МЕСТО</a:t>
            </a:r>
            <a:endParaRPr lang="en-US" sz="3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771B8F76-5501-4874-9608-ACF542A82EBB}"/>
              </a:ext>
            </a:extLst>
          </p:cNvPr>
          <p:cNvGrpSpPr/>
          <p:nvPr/>
        </p:nvGrpSpPr>
        <p:grpSpPr>
          <a:xfrm>
            <a:off x="6119681" y="5903450"/>
            <a:ext cx="2643468" cy="467671"/>
            <a:chOff x="203989" y="2354517"/>
            <a:chExt cx="1982601" cy="350754"/>
          </a:xfrm>
        </p:grpSpPr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C303B8EC-F8C4-44EF-8AF8-7CDE3A414CFA}"/>
                </a:ext>
              </a:extLst>
            </p:cNvPr>
            <p:cNvSpPr txBox="1"/>
            <p:nvPr/>
          </p:nvSpPr>
          <p:spPr>
            <a:xfrm>
              <a:off x="203989" y="2354517"/>
              <a:ext cx="13854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rgbClr val="353E57"/>
                </a:solidFill>
                <a:latin typeface="Acrom Bold" pitchFamily="50" charset="-52"/>
              </a:endParaRPr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3A10D33F-7BA2-4904-8A09-DFC82245082C}"/>
                </a:ext>
              </a:extLst>
            </p:cNvPr>
            <p:cNvSpPr txBox="1"/>
            <p:nvPr/>
          </p:nvSpPr>
          <p:spPr>
            <a:xfrm>
              <a:off x="244712" y="2393647"/>
              <a:ext cx="1941878" cy="3116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КОМПЬЮТЕРНЫЕ НАУКИ </a:t>
              </a:r>
              <a:b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</a:br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И ИНФОРМАЦИОННЫЕ СИСТЕМЫ</a:t>
              </a:r>
            </a:p>
          </p:txBody>
        </p:sp>
      </p:grpSp>
      <p:pic>
        <p:nvPicPr>
          <p:cNvPr id="145" name="Рисунок 144">
            <a:extLst>
              <a:ext uri="{FF2B5EF4-FFF2-40B4-BE49-F238E27FC236}">
                <a16:creationId xmlns:a16="http://schemas.microsoft.com/office/drawing/2014/main" id="{7C273318-2C83-419F-8D4B-B9F1ADBCEF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41" y="4570620"/>
            <a:ext cx="534083" cy="534083"/>
          </a:xfrm>
          <a:prstGeom prst="rect">
            <a:avLst/>
          </a:prstGeom>
        </p:spPr>
      </p:pic>
      <p:sp>
        <p:nvSpPr>
          <p:cNvPr id="146" name="TextBox 145">
            <a:extLst>
              <a:ext uri="{FF2B5EF4-FFF2-40B4-BE49-F238E27FC236}">
                <a16:creationId xmlns:a16="http://schemas.microsoft.com/office/drawing/2014/main" id="{283A8516-A267-4CB3-AB02-7F1242E70E91}"/>
              </a:ext>
            </a:extLst>
          </p:cNvPr>
          <p:cNvSpPr txBox="1"/>
          <p:nvPr/>
        </p:nvSpPr>
        <p:spPr>
          <a:xfrm>
            <a:off x="3250350" y="5353112"/>
            <a:ext cx="2895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353E57"/>
                </a:solidFill>
                <a:latin typeface="Acrom ExtraBold" pitchFamily="50" charset="-52"/>
              </a:rPr>
              <a:t>6 МЕСТО</a:t>
            </a:r>
            <a:endParaRPr lang="en-US" sz="3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5DD656A3-84E4-4865-B099-4B405B08AABC}"/>
              </a:ext>
            </a:extLst>
          </p:cNvPr>
          <p:cNvGrpSpPr/>
          <p:nvPr/>
        </p:nvGrpSpPr>
        <p:grpSpPr>
          <a:xfrm>
            <a:off x="3224565" y="5907110"/>
            <a:ext cx="1226414" cy="306089"/>
            <a:chOff x="203989" y="2354517"/>
            <a:chExt cx="919810" cy="229567"/>
          </a:xfrm>
        </p:grpSpPr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21A8AA93-C8C6-4310-957B-75E8CDB32D6F}"/>
                </a:ext>
              </a:extLst>
            </p:cNvPr>
            <p:cNvSpPr txBox="1"/>
            <p:nvPr/>
          </p:nvSpPr>
          <p:spPr>
            <a:xfrm>
              <a:off x="203989" y="2354517"/>
              <a:ext cx="13854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rgbClr val="353E57"/>
                </a:solidFill>
                <a:latin typeface="Acrom Bold" pitchFamily="50" charset="-52"/>
              </a:endParaRP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9C140B8C-3AA5-4379-956E-C92242DFB629}"/>
                </a:ext>
              </a:extLst>
            </p:cNvPr>
            <p:cNvSpPr txBox="1"/>
            <p:nvPr/>
          </p:nvSpPr>
          <p:spPr>
            <a:xfrm>
              <a:off x="244712" y="2393647"/>
              <a:ext cx="879087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МАТЕМАТИКА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07843DF7-AF0E-4CCE-B080-C447EF592E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363" y="4624434"/>
            <a:ext cx="466891" cy="466891"/>
          </a:xfrm>
          <a:prstGeom prst="rect">
            <a:avLst/>
          </a:prstGeom>
        </p:spPr>
      </p:pic>
      <p:grpSp>
        <p:nvGrpSpPr>
          <p:cNvPr id="151" name="Группа 150">
            <a:extLst>
              <a:ext uri="{FF2B5EF4-FFF2-40B4-BE49-F238E27FC236}">
                <a16:creationId xmlns:a16="http://schemas.microsoft.com/office/drawing/2014/main" id="{80C9E1E9-59D3-4F7C-B2CB-D03D265DDB48}"/>
              </a:ext>
            </a:extLst>
          </p:cNvPr>
          <p:cNvGrpSpPr/>
          <p:nvPr/>
        </p:nvGrpSpPr>
        <p:grpSpPr>
          <a:xfrm>
            <a:off x="200974" y="5907110"/>
            <a:ext cx="2124094" cy="306089"/>
            <a:chOff x="203989" y="2354517"/>
            <a:chExt cx="1593078" cy="229567"/>
          </a:xfrm>
        </p:grpSpPr>
        <p:sp>
          <p:nvSpPr>
            <p:cNvPr id="152" name="TextBox 151">
              <a:extLst>
                <a:ext uri="{FF2B5EF4-FFF2-40B4-BE49-F238E27FC236}">
                  <a16:creationId xmlns:a16="http://schemas.microsoft.com/office/drawing/2014/main" id="{73D2599A-0B77-4826-95F6-D9139F98C7AE}"/>
                </a:ext>
              </a:extLst>
            </p:cNvPr>
            <p:cNvSpPr txBox="1"/>
            <p:nvPr/>
          </p:nvSpPr>
          <p:spPr>
            <a:xfrm>
              <a:off x="203989" y="2354517"/>
              <a:ext cx="13854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rgbClr val="353E57"/>
                </a:solidFill>
                <a:latin typeface="Acrom Bold" pitchFamily="50" charset="-52"/>
              </a:endParaRPr>
            </a:p>
          </p:txBody>
        </p:sp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6B5DA5FD-FC90-4A3A-AAB4-EA60D1831541}"/>
                </a:ext>
              </a:extLst>
            </p:cNvPr>
            <p:cNvSpPr txBox="1"/>
            <p:nvPr/>
          </p:nvSpPr>
          <p:spPr>
            <a:xfrm>
              <a:off x="244712" y="2393647"/>
              <a:ext cx="1552355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НЕФТЯНОЙ ИНЖИНИРИНГ</a:t>
              </a:r>
            </a:p>
          </p:txBody>
        </p:sp>
      </p:grpSp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FF7AA44A-EB92-45C8-B90C-48E86478866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65" y="4616916"/>
            <a:ext cx="690377" cy="690377"/>
          </a:xfrm>
          <a:prstGeom prst="rect">
            <a:avLst/>
          </a:prstGeom>
        </p:spPr>
      </p:pic>
      <p:sp>
        <p:nvSpPr>
          <p:cNvPr id="155" name="TextBox 154">
            <a:extLst>
              <a:ext uri="{FF2B5EF4-FFF2-40B4-BE49-F238E27FC236}">
                <a16:creationId xmlns:a16="http://schemas.microsoft.com/office/drawing/2014/main" id="{2DCFED80-5264-4750-9C5C-8728009F9190}"/>
              </a:ext>
            </a:extLst>
          </p:cNvPr>
          <p:cNvSpPr txBox="1"/>
          <p:nvPr/>
        </p:nvSpPr>
        <p:spPr>
          <a:xfrm>
            <a:off x="8013995" y="5307293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В РОССИИ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DCF30538-C408-42ED-935A-128197AE2E26}"/>
              </a:ext>
            </a:extLst>
          </p:cNvPr>
          <p:cNvSpPr txBox="1"/>
          <p:nvPr/>
        </p:nvSpPr>
        <p:spPr>
          <a:xfrm>
            <a:off x="7752999" y="4617616"/>
            <a:ext cx="10580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crom Bold" pitchFamily="50" charset="-52"/>
              </a:rPr>
              <a:t>В МИРЕ</a:t>
            </a:r>
          </a:p>
        </p:txBody>
      </p:sp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83FF6444-3041-4F0A-B5EF-42E959C783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174503" y="4117255"/>
            <a:ext cx="445309" cy="1013178"/>
          </a:xfrm>
          <a:prstGeom prst="rect">
            <a:avLst/>
          </a:prstGeom>
        </p:spPr>
      </p:pic>
      <p:sp>
        <p:nvSpPr>
          <p:cNvPr id="158" name="TextBox 157">
            <a:extLst>
              <a:ext uri="{FF2B5EF4-FFF2-40B4-BE49-F238E27FC236}">
                <a16:creationId xmlns:a16="http://schemas.microsoft.com/office/drawing/2014/main" id="{90330576-C971-464F-B50F-A04817E0BD92}"/>
              </a:ext>
            </a:extLst>
          </p:cNvPr>
          <p:cNvSpPr txBox="1"/>
          <p:nvPr/>
        </p:nvSpPr>
        <p:spPr>
          <a:xfrm>
            <a:off x="4890567" y="4400609"/>
            <a:ext cx="101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crom ExtraBold" pitchFamily="50" charset="-52"/>
              </a:rPr>
              <a:t>110-Е</a:t>
            </a:r>
            <a:endParaRPr lang="en-US" sz="14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04197B85-51E9-441B-9E2F-DCACD4BFFA80}"/>
              </a:ext>
            </a:extLst>
          </p:cNvPr>
          <p:cNvSpPr txBox="1"/>
          <p:nvPr/>
        </p:nvSpPr>
        <p:spPr>
          <a:xfrm>
            <a:off x="4890143" y="4641427"/>
            <a:ext cx="1014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crom Bold" pitchFamily="50" charset="-52"/>
              </a:rPr>
              <a:t>В МИРЕ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50ED14FE-4A79-454A-B57C-C5AE6190CBBE}"/>
              </a:ext>
            </a:extLst>
          </p:cNvPr>
          <p:cNvSpPr txBox="1"/>
          <p:nvPr/>
        </p:nvSpPr>
        <p:spPr>
          <a:xfrm>
            <a:off x="5071362" y="5336244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В РОССИИ</a:t>
            </a:r>
          </a:p>
        </p:txBody>
      </p:sp>
      <p:sp>
        <p:nvSpPr>
          <p:cNvPr id="161" name="TextBox 160">
            <a:extLst>
              <a:ext uri="{FF2B5EF4-FFF2-40B4-BE49-F238E27FC236}">
                <a16:creationId xmlns:a16="http://schemas.microsoft.com/office/drawing/2014/main" id="{452B7AB8-EBCC-4E1D-B66F-0A60C0C27005}"/>
              </a:ext>
            </a:extLst>
          </p:cNvPr>
          <p:cNvSpPr txBox="1"/>
          <p:nvPr/>
        </p:nvSpPr>
        <p:spPr>
          <a:xfrm>
            <a:off x="242232" y="5353311"/>
            <a:ext cx="28958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353E57"/>
                </a:solidFill>
                <a:latin typeface="Acrom ExtraBold" pitchFamily="50" charset="-52"/>
              </a:rPr>
              <a:t>5 МЕСТО</a:t>
            </a:r>
            <a:endParaRPr lang="en-US" sz="3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pic>
        <p:nvPicPr>
          <p:cNvPr id="162" name="Рисунок 161">
            <a:extLst>
              <a:ext uri="{FF2B5EF4-FFF2-40B4-BE49-F238E27FC236}">
                <a16:creationId xmlns:a16="http://schemas.microsoft.com/office/drawing/2014/main" id="{C5C6C501-139F-4BBA-8DAE-1C3CFDB7FC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11470" y="4116269"/>
            <a:ext cx="445309" cy="1013178"/>
          </a:xfrm>
          <a:prstGeom prst="rect">
            <a:avLst/>
          </a:prstGeom>
        </p:spPr>
      </p:pic>
      <p:sp>
        <p:nvSpPr>
          <p:cNvPr id="163" name="TextBox 162">
            <a:extLst>
              <a:ext uri="{FF2B5EF4-FFF2-40B4-BE49-F238E27FC236}">
                <a16:creationId xmlns:a16="http://schemas.microsoft.com/office/drawing/2014/main" id="{2AFE66B6-77E8-488F-9834-673B3378FAD4}"/>
              </a:ext>
            </a:extLst>
          </p:cNvPr>
          <p:cNvSpPr txBox="1"/>
          <p:nvPr/>
        </p:nvSpPr>
        <p:spPr>
          <a:xfrm>
            <a:off x="1927534" y="4399623"/>
            <a:ext cx="1012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crom ExtraBold" pitchFamily="50" charset="-52"/>
              </a:rPr>
              <a:t>ТОП-100</a:t>
            </a:r>
            <a:endParaRPr lang="en-US" sz="14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0DB2DBC-082B-4A52-9665-EF73CA3A98DF}"/>
              </a:ext>
            </a:extLst>
          </p:cNvPr>
          <p:cNvSpPr txBox="1"/>
          <p:nvPr/>
        </p:nvSpPr>
        <p:spPr>
          <a:xfrm>
            <a:off x="1927110" y="4640441"/>
            <a:ext cx="101403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crom Bold" pitchFamily="50" charset="-52"/>
              </a:rPr>
              <a:t>В МИРЕ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A5581B6B-ED70-499F-B6FC-D311BC352D26}"/>
              </a:ext>
            </a:extLst>
          </p:cNvPr>
          <p:cNvSpPr txBox="1"/>
          <p:nvPr/>
        </p:nvSpPr>
        <p:spPr>
          <a:xfrm>
            <a:off x="2035381" y="5334699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В РОССИИ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F0D214A-FE56-4876-A9DE-CD4CC48FDA98}"/>
              </a:ext>
            </a:extLst>
          </p:cNvPr>
          <p:cNvSpPr txBox="1"/>
          <p:nvPr/>
        </p:nvSpPr>
        <p:spPr>
          <a:xfrm>
            <a:off x="9023248" y="5355060"/>
            <a:ext cx="31153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dirty="0">
                <a:solidFill>
                  <a:srgbClr val="353E57"/>
                </a:solidFill>
                <a:latin typeface="Acrom ExtraBold" pitchFamily="50" charset="-52"/>
              </a:rPr>
              <a:t>9 МЕСТО</a:t>
            </a:r>
            <a:endParaRPr lang="en-US" sz="3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grpSp>
        <p:nvGrpSpPr>
          <p:cNvPr id="167" name="Группа 166">
            <a:extLst>
              <a:ext uri="{FF2B5EF4-FFF2-40B4-BE49-F238E27FC236}">
                <a16:creationId xmlns:a16="http://schemas.microsoft.com/office/drawing/2014/main" id="{CA445348-F279-40BB-8982-916AEC4AFBD4}"/>
              </a:ext>
            </a:extLst>
          </p:cNvPr>
          <p:cNvGrpSpPr/>
          <p:nvPr/>
        </p:nvGrpSpPr>
        <p:grpSpPr>
          <a:xfrm>
            <a:off x="9031341" y="5900964"/>
            <a:ext cx="1288930" cy="306089"/>
            <a:chOff x="203989" y="2354517"/>
            <a:chExt cx="966698" cy="229567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F9A0277-FF0A-4E1D-9F60-FAFA8DCFE958}"/>
                </a:ext>
              </a:extLst>
            </p:cNvPr>
            <p:cNvSpPr txBox="1"/>
            <p:nvPr/>
          </p:nvSpPr>
          <p:spPr>
            <a:xfrm>
              <a:off x="203989" y="2354517"/>
              <a:ext cx="138548" cy="1924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1050" dirty="0">
                <a:solidFill>
                  <a:srgbClr val="353E57"/>
                </a:solidFill>
                <a:latin typeface="Acrom Bold" pitchFamily="50" charset="-52"/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5ADBF4C1-B9A9-41B5-8E8D-BC21416CF7CF}"/>
                </a:ext>
              </a:extLst>
            </p:cNvPr>
            <p:cNvSpPr txBox="1"/>
            <p:nvPr/>
          </p:nvSpPr>
          <p:spPr>
            <a:xfrm>
              <a:off x="244712" y="2393647"/>
              <a:ext cx="925975" cy="1904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50" dirty="0">
                  <a:solidFill>
                    <a:srgbClr val="353E57"/>
                  </a:solidFill>
                  <a:latin typeface="Acrom Bold" pitchFamily="50" charset="-52"/>
                </a:rPr>
                <a:t>ЛИНГВИСТИКА</a:t>
              </a:r>
            </a:p>
          </p:txBody>
        </p:sp>
      </p:grpSp>
      <p:pic>
        <p:nvPicPr>
          <p:cNvPr id="170" name="Рисунок 169">
            <a:extLst>
              <a:ext uri="{FF2B5EF4-FFF2-40B4-BE49-F238E27FC236}">
                <a16:creationId xmlns:a16="http://schemas.microsoft.com/office/drawing/2014/main" id="{D50CE660-7B6F-41D0-9784-A48B0D4CF0C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00" y="4641673"/>
            <a:ext cx="566488" cy="566488"/>
          </a:xfrm>
          <a:prstGeom prst="rect">
            <a:avLst/>
          </a:prstGeom>
        </p:spPr>
      </p:pic>
      <p:sp>
        <p:nvSpPr>
          <p:cNvPr id="171" name="TextBox 170">
            <a:extLst>
              <a:ext uri="{FF2B5EF4-FFF2-40B4-BE49-F238E27FC236}">
                <a16:creationId xmlns:a16="http://schemas.microsoft.com/office/drawing/2014/main" id="{5A062E86-FD4F-4DEE-9817-936EDF1B1734}"/>
              </a:ext>
            </a:extLst>
          </p:cNvPr>
          <p:cNvSpPr txBox="1"/>
          <p:nvPr/>
        </p:nvSpPr>
        <p:spPr>
          <a:xfrm>
            <a:off x="10909871" y="5304056"/>
            <a:ext cx="92365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В РОССИИ</a:t>
            </a:r>
          </a:p>
        </p:txBody>
      </p:sp>
      <p:pic>
        <p:nvPicPr>
          <p:cNvPr id="175" name="Рисунок 174">
            <a:extLst>
              <a:ext uri="{FF2B5EF4-FFF2-40B4-BE49-F238E27FC236}">
                <a16:creationId xmlns:a16="http://schemas.microsoft.com/office/drawing/2014/main" id="{574C9B96-F9D9-46B2-9197-2A3232137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081005" y="4100046"/>
            <a:ext cx="445309" cy="1058022"/>
          </a:xfrm>
          <a:prstGeom prst="rect">
            <a:avLst/>
          </a:prstGeom>
        </p:spPr>
      </p:pic>
      <p:sp>
        <p:nvSpPr>
          <p:cNvPr id="176" name="TextBox 175">
            <a:extLst>
              <a:ext uri="{FF2B5EF4-FFF2-40B4-BE49-F238E27FC236}">
                <a16:creationId xmlns:a16="http://schemas.microsoft.com/office/drawing/2014/main" id="{76F120D4-3913-4D08-B031-5460460E1F23}"/>
              </a:ext>
            </a:extLst>
          </p:cNvPr>
          <p:cNvSpPr txBox="1"/>
          <p:nvPr/>
        </p:nvSpPr>
        <p:spPr>
          <a:xfrm>
            <a:off x="10775501" y="4409119"/>
            <a:ext cx="10567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crom ExtraBold" pitchFamily="50" charset="-52"/>
              </a:rPr>
              <a:t>ТОП-250</a:t>
            </a:r>
            <a:endParaRPr lang="en-US" sz="14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DC9B0F4-0BF7-4E94-B3D5-5C3C713C7FB0}"/>
              </a:ext>
            </a:extLst>
          </p:cNvPr>
          <p:cNvSpPr txBox="1"/>
          <p:nvPr/>
        </p:nvSpPr>
        <p:spPr>
          <a:xfrm>
            <a:off x="10775499" y="4622829"/>
            <a:ext cx="105802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>
                <a:solidFill>
                  <a:schemeClr val="bg1"/>
                </a:solidFill>
                <a:latin typeface="Acrom Bold" pitchFamily="50" charset="-52"/>
              </a:rPr>
              <a:t>В МИРЕ</a:t>
            </a:r>
          </a:p>
        </p:txBody>
      </p:sp>
    </p:spTree>
    <p:extLst>
      <p:ext uri="{BB962C8B-B14F-4D97-AF65-F5344CB8AC3E}">
        <p14:creationId xmlns:p14="http://schemas.microsoft.com/office/powerpoint/2010/main" val="4119364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172;p9" descr="D:\диск работа\РАБОТА\НГУ Прасковья\ФМШ\фирстиль\презентация\фон-выделитель зеленый.png">
            <a:extLst>
              <a:ext uri="{FF2B5EF4-FFF2-40B4-BE49-F238E27FC236}">
                <a16:creationId xmlns:a16="http://schemas.microsoft.com/office/drawing/2014/main" id="{8DD24765-287D-CA23-5DDC-42A8CA9925C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6200000" flipH="1">
            <a:off x="5886268" y="1793962"/>
            <a:ext cx="2843778" cy="663431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95467" y="299335"/>
            <a:ext cx="9258300" cy="977204"/>
          </a:xfrm>
        </p:spPr>
        <p:txBody>
          <a:bodyPr>
            <a:noAutofit/>
          </a:bodyPr>
          <a:lstStyle/>
          <a:p>
            <a:pPr algn="l"/>
            <a:r>
              <a:rPr lang="ru-RU" sz="1905" dirty="0">
                <a:solidFill>
                  <a:schemeClr val="bg1"/>
                </a:solidFill>
                <a:latin typeface="Acrom" panose="00000500000000000000" pitchFamily="2" charset="-52"/>
                <a:cs typeface="Calibri" pitchFamily="34" charset="0"/>
              </a:rPr>
              <a:t>СУНЦ НГУ: структура образования</a:t>
            </a:r>
          </a:p>
        </p:txBody>
      </p:sp>
      <p:pic>
        <p:nvPicPr>
          <p:cNvPr id="13" name="Google Shape;172;p9" descr="D:\диск работа\РАБОТА\НГУ Прасковья\ФМШ\фирстиль\презентация\фон-выделитель зеленый.png">
            <a:extLst>
              <a:ext uri="{FF2B5EF4-FFF2-40B4-BE49-F238E27FC236}">
                <a16:creationId xmlns:a16="http://schemas.microsoft.com/office/drawing/2014/main" id="{D1C0AE56-9FE8-E017-69D9-2E2FED03344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542409" y="171383"/>
            <a:ext cx="5005747" cy="44635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35;p6">
            <a:extLst>
              <a:ext uri="{FF2B5EF4-FFF2-40B4-BE49-F238E27FC236}">
                <a16:creationId xmlns:a16="http://schemas.microsoft.com/office/drawing/2014/main" id="{30EAC101-8C20-C3C2-DDB4-31192D09FEC8}"/>
              </a:ext>
            </a:extLst>
          </p:cNvPr>
          <p:cNvSpPr txBox="1"/>
          <p:nvPr/>
        </p:nvSpPr>
        <p:spPr>
          <a:xfrm>
            <a:off x="742066" y="149266"/>
            <a:ext cx="3469846" cy="137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8381" dirty="0">
                <a:solidFill>
                  <a:schemeClr val="lt1"/>
                </a:solidFill>
                <a:latin typeface="Acrom" panose="00000500000000000000" pitchFamily="2" charset="-52"/>
                <a:ea typeface="Calibri"/>
                <a:cs typeface="Calibri"/>
                <a:sym typeface="Calibri"/>
              </a:rPr>
              <a:t>585</a:t>
            </a:r>
            <a:endParaRPr sz="8381" dirty="0">
              <a:solidFill>
                <a:schemeClr val="lt1"/>
              </a:solidFill>
              <a:latin typeface="Acrom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6;p6">
            <a:extLst>
              <a:ext uri="{FF2B5EF4-FFF2-40B4-BE49-F238E27FC236}">
                <a16:creationId xmlns:a16="http://schemas.microsoft.com/office/drawing/2014/main" id="{A110F2D6-B319-B30F-BEE8-A9005AED8439}"/>
              </a:ext>
            </a:extLst>
          </p:cNvPr>
          <p:cNvSpPr txBox="1"/>
          <p:nvPr/>
        </p:nvSpPr>
        <p:spPr>
          <a:xfrm>
            <a:off x="836364" y="1337287"/>
            <a:ext cx="3154636" cy="791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2286" dirty="0">
                <a:solidFill>
                  <a:schemeClr val="lt1"/>
                </a:solidFill>
                <a:latin typeface="Acrom" panose="00000500000000000000" pitchFamily="2" charset="-52"/>
                <a:ea typeface="Calibri"/>
                <a:cs typeface="Calibri"/>
                <a:sym typeface="Calibri"/>
              </a:rPr>
              <a:t>УЧЕНИКОВ В НАСТОЯЩЕЕ ВРЕМЯ</a:t>
            </a:r>
            <a:endParaRPr sz="2286" dirty="0">
              <a:solidFill>
                <a:schemeClr val="lt1"/>
              </a:solidFill>
              <a:latin typeface="Acrom" panose="000005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7;p6">
            <a:extLst>
              <a:ext uri="{FF2B5EF4-FFF2-40B4-BE49-F238E27FC236}">
                <a16:creationId xmlns:a16="http://schemas.microsoft.com/office/drawing/2014/main" id="{1BBCE6E7-1158-9471-C53D-0B05444C1A4E}"/>
              </a:ext>
            </a:extLst>
          </p:cNvPr>
          <p:cNvSpPr txBox="1"/>
          <p:nvPr/>
        </p:nvSpPr>
        <p:spPr>
          <a:xfrm>
            <a:off x="836364" y="2079539"/>
            <a:ext cx="4560470" cy="498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2667" b="1" dirty="0"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КОЛИЧЕСТВО КЛАССОВ</a:t>
            </a:r>
            <a:endParaRPr sz="2667" b="1" dirty="0"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A5451C-6A5F-6025-C4EE-05FF5FBEA245}"/>
              </a:ext>
            </a:extLst>
          </p:cNvPr>
          <p:cNvSpPr txBox="1"/>
          <p:nvPr/>
        </p:nvSpPr>
        <p:spPr>
          <a:xfrm>
            <a:off x="1651390" y="2577870"/>
            <a:ext cx="1956081" cy="707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b="1" dirty="0">
                <a:latin typeface="Acrom" panose="00000500000000000000" pitchFamily="2" charset="-52"/>
              </a:rPr>
              <a:t>3 КЛАССА (один без проживания) </a:t>
            </a:r>
          </a:p>
          <a:p>
            <a:r>
              <a:rPr lang="ru-RU" sz="1333" dirty="0">
                <a:latin typeface="Acrom" panose="00000500000000000000" pitchFamily="2" charset="-52"/>
              </a:rPr>
              <a:t>92 УЧЕНИКА</a:t>
            </a:r>
            <a:endParaRPr lang="en-US" sz="1333" dirty="0">
              <a:latin typeface="Acrom" panose="00000500000000000000" pitchFamily="2" charset="-52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B92103-9747-0ACE-E727-31D009585597}"/>
              </a:ext>
            </a:extLst>
          </p:cNvPr>
          <p:cNvSpPr txBox="1"/>
          <p:nvPr/>
        </p:nvSpPr>
        <p:spPr>
          <a:xfrm>
            <a:off x="1710122" y="3344068"/>
            <a:ext cx="1259127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b="1" dirty="0">
                <a:latin typeface="Acrom" panose="00000500000000000000" pitchFamily="2" charset="-52"/>
              </a:rPr>
              <a:t>9 КЛАССОВ</a:t>
            </a:r>
          </a:p>
          <a:p>
            <a:r>
              <a:rPr lang="ru-RU" sz="1333" dirty="0">
                <a:latin typeface="Acrom" panose="00000500000000000000" pitchFamily="2" charset="-52"/>
              </a:rPr>
              <a:t>246 УЧЕНИКОВ</a:t>
            </a:r>
            <a:endParaRPr lang="en-US" sz="1333" dirty="0">
              <a:latin typeface="Acrom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A1486F5-1924-0955-356B-FB46788AA6B3}"/>
              </a:ext>
            </a:extLst>
          </p:cNvPr>
          <p:cNvSpPr txBox="1"/>
          <p:nvPr/>
        </p:nvSpPr>
        <p:spPr>
          <a:xfrm>
            <a:off x="1731040" y="3973368"/>
            <a:ext cx="1259127" cy="50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b="1" dirty="0">
                <a:latin typeface="Acrom" panose="00000500000000000000" pitchFamily="2" charset="-52"/>
              </a:rPr>
              <a:t>10 КЛАССОВ</a:t>
            </a:r>
          </a:p>
          <a:p>
            <a:r>
              <a:rPr lang="ru-RU" sz="1333" dirty="0">
                <a:latin typeface="Acrom" panose="00000500000000000000" pitchFamily="2" charset="-52"/>
              </a:rPr>
              <a:t>247 УЧЕНИКОВ</a:t>
            </a:r>
            <a:endParaRPr lang="en-US" sz="1333" dirty="0">
              <a:latin typeface="Acrom" panose="00000500000000000000" pitchFamily="2" charset="-52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9401D85A-F90A-83B7-8896-BE22B4082C53}"/>
              </a:ext>
            </a:extLst>
          </p:cNvPr>
          <p:cNvSpPr/>
          <p:nvPr/>
        </p:nvSpPr>
        <p:spPr>
          <a:xfrm>
            <a:off x="721499" y="2577870"/>
            <a:ext cx="771126" cy="766151"/>
          </a:xfrm>
          <a:prstGeom prst="roundRect">
            <a:avLst/>
          </a:prstGeom>
          <a:solidFill>
            <a:srgbClr val="36603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38" b="1" dirty="0">
                <a:latin typeface="Acrom Bold" panose="00000800000000000000" pitchFamily="2" charset="-52"/>
              </a:rPr>
              <a:t>9</a:t>
            </a: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53406C2-E199-7F38-4A9A-0B15876FA5B0}"/>
              </a:ext>
            </a:extLst>
          </p:cNvPr>
          <p:cNvSpPr/>
          <p:nvPr/>
        </p:nvSpPr>
        <p:spPr>
          <a:xfrm>
            <a:off x="721499" y="3239457"/>
            <a:ext cx="771126" cy="766151"/>
          </a:xfrm>
          <a:prstGeom prst="roundRect">
            <a:avLst/>
          </a:prstGeom>
          <a:solidFill>
            <a:srgbClr val="36603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38" b="1" dirty="0">
                <a:latin typeface="Acrom Bold" panose="00000800000000000000" pitchFamily="2" charset="-52"/>
              </a:rPr>
              <a:t>10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C01C1F05-7E0B-C7B3-268B-83CB42CA2B9B}"/>
              </a:ext>
            </a:extLst>
          </p:cNvPr>
          <p:cNvSpPr/>
          <p:nvPr/>
        </p:nvSpPr>
        <p:spPr>
          <a:xfrm>
            <a:off x="742066" y="3868757"/>
            <a:ext cx="771126" cy="766151"/>
          </a:xfrm>
          <a:prstGeom prst="roundRect">
            <a:avLst/>
          </a:prstGeom>
          <a:solidFill>
            <a:srgbClr val="36603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38" b="1" dirty="0">
                <a:latin typeface="Acrom Bold" panose="00000800000000000000" pitchFamily="2" charset="-52"/>
              </a:rPr>
              <a:t>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F46E45-8334-0810-86D5-06355FD846DF}"/>
              </a:ext>
            </a:extLst>
          </p:cNvPr>
          <p:cNvSpPr txBox="1"/>
          <p:nvPr/>
        </p:nvSpPr>
        <p:spPr>
          <a:xfrm>
            <a:off x="5695456" y="4173243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dirty="0">
                <a:latin typeface="Acrom" panose="00000500000000000000" pitchFamily="2" charset="-52"/>
                <a:cs typeface="Calibri" pitchFamily="34" charset="0"/>
              </a:rPr>
              <a:t>Кампус мирового уровня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748D59-DD30-7666-28FE-9150DFA4777C}"/>
              </a:ext>
            </a:extLst>
          </p:cNvPr>
          <p:cNvSpPr txBox="1"/>
          <p:nvPr/>
        </p:nvSpPr>
        <p:spPr>
          <a:xfrm>
            <a:off x="4330218" y="4703860"/>
            <a:ext cx="243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crom Bold" panose="00000800000000000000" pitchFamily="2" charset="-52"/>
                <a:cs typeface="Arial" panose="020B0604020202020204" pitchFamily="34" charset="0"/>
              </a:rPr>
              <a:t>Учебный корпус</a:t>
            </a: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2766ABE7-91E8-B90D-8F0D-8C8B6D0A905E}"/>
              </a:ext>
            </a:extLst>
          </p:cNvPr>
          <p:cNvSpPr/>
          <p:nvPr/>
        </p:nvSpPr>
        <p:spPr>
          <a:xfrm>
            <a:off x="6388893" y="4713005"/>
            <a:ext cx="134620" cy="207645"/>
          </a:xfrm>
          <a:custGeom>
            <a:avLst/>
            <a:gdLst/>
            <a:ahLst/>
            <a:cxnLst/>
            <a:rect l="l" t="t" r="r" b="b"/>
            <a:pathLst>
              <a:path w="134620" h="207645">
                <a:moveTo>
                  <a:pt x="0" y="0"/>
                </a:moveTo>
                <a:lnTo>
                  <a:pt x="0" y="207263"/>
                </a:lnTo>
                <a:lnTo>
                  <a:pt x="134112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>
            <a:extLst>
              <a:ext uri="{FF2B5EF4-FFF2-40B4-BE49-F238E27FC236}">
                <a16:creationId xmlns:a16="http://schemas.microsoft.com/office/drawing/2014/main" id="{AB489E45-0DD2-0B05-0BA9-80FDA8CB65CC}"/>
              </a:ext>
            </a:extLst>
          </p:cNvPr>
          <p:cNvSpPr/>
          <p:nvPr/>
        </p:nvSpPr>
        <p:spPr>
          <a:xfrm>
            <a:off x="6388893" y="5364521"/>
            <a:ext cx="134620" cy="207645"/>
          </a:xfrm>
          <a:custGeom>
            <a:avLst/>
            <a:gdLst/>
            <a:ahLst/>
            <a:cxnLst/>
            <a:rect l="l" t="t" r="r" b="b"/>
            <a:pathLst>
              <a:path w="134620" h="207645">
                <a:moveTo>
                  <a:pt x="0" y="0"/>
                </a:moveTo>
                <a:lnTo>
                  <a:pt x="0" y="207263"/>
                </a:lnTo>
                <a:lnTo>
                  <a:pt x="134112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810B25BE-A327-7086-F630-B1A18F361C62}"/>
              </a:ext>
            </a:extLst>
          </p:cNvPr>
          <p:cNvSpPr/>
          <p:nvPr/>
        </p:nvSpPr>
        <p:spPr>
          <a:xfrm>
            <a:off x="6347678" y="6024713"/>
            <a:ext cx="134620" cy="207645"/>
          </a:xfrm>
          <a:custGeom>
            <a:avLst/>
            <a:gdLst/>
            <a:ahLst/>
            <a:cxnLst/>
            <a:rect l="l" t="t" r="r" b="b"/>
            <a:pathLst>
              <a:path w="134620" h="207645">
                <a:moveTo>
                  <a:pt x="0" y="0"/>
                </a:moveTo>
                <a:lnTo>
                  <a:pt x="0" y="207263"/>
                </a:lnTo>
                <a:lnTo>
                  <a:pt x="134112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52490F2-1A2E-E250-C606-3EF219595EAF}"/>
              </a:ext>
            </a:extLst>
          </p:cNvPr>
          <p:cNvSpPr txBox="1"/>
          <p:nvPr/>
        </p:nvSpPr>
        <p:spPr>
          <a:xfrm>
            <a:off x="4259848" y="5038256"/>
            <a:ext cx="26642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crom Bold" panose="000008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49</a:t>
            </a:r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 аудиторий, каждая из</a:t>
            </a:r>
          </a:p>
          <a:p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которых оснащена проектором </a:t>
            </a:r>
            <a:r>
              <a:rPr lang="ru-RU" sz="2000" b="1" dirty="0">
                <a:solidFill>
                  <a:schemeClr val="bg1"/>
                </a:solidFill>
                <a:latin typeface="Acrom Bold" panose="000008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7</a:t>
            </a:r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 терминальных классов</a:t>
            </a:r>
          </a:p>
          <a:p>
            <a:r>
              <a:rPr lang="ru-RU" sz="2000" b="1" dirty="0">
                <a:solidFill>
                  <a:schemeClr val="bg1"/>
                </a:solidFill>
                <a:latin typeface="Acrom Bold" panose="000008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11</a:t>
            </a:r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 лабораторий</a:t>
            </a:r>
          </a:p>
          <a:p>
            <a:endParaRPr lang="ru-RU" sz="1400" dirty="0">
              <a:latin typeface="Acrom" panose="00000500000000000000" pitchFamily="2" charset="-52"/>
              <a:ea typeface="Meiryo UI" panose="020B0400000000000000" pitchFamily="34" charset="-128"/>
              <a:cs typeface="Mangal" panose="02040503050203030202" pitchFamily="18" charset="0"/>
            </a:endParaRPr>
          </a:p>
          <a:p>
            <a:endParaRPr lang="ru-RU" sz="1400" dirty="0">
              <a:latin typeface="Acrom" panose="00000500000000000000" pitchFamily="2" charset="-52"/>
              <a:ea typeface="Meiryo UI" panose="020B0400000000000000" pitchFamily="34" charset="-128"/>
              <a:cs typeface="Mangal" panose="02040503050203030202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55D819-146B-884F-14C6-E47E77CCE46A}"/>
              </a:ext>
            </a:extLst>
          </p:cNvPr>
          <p:cNvSpPr txBox="1"/>
          <p:nvPr/>
        </p:nvSpPr>
        <p:spPr>
          <a:xfrm>
            <a:off x="7552834" y="4741670"/>
            <a:ext cx="2054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Acrom Bold" panose="00000800000000000000" pitchFamily="2" charset="-52"/>
                <a:cs typeface="Arial" panose="020B0604020202020204" pitchFamily="34" charset="0"/>
              </a:rPr>
              <a:t>Досуговый центр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61BA3AB-EE6F-8382-190C-F788E6171CF9}"/>
              </a:ext>
            </a:extLst>
          </p:cNvPr>
          <p:cNvSpPr txBox="1"/>
          <p:nvPr/>
        </p:nvSpPr>
        <p:spPr>
          <a:xfrm>
            <a:off x="7635635" y="5048090"/>
            <a:ext cx="172515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crom Bold" panose="000008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4</a:t>
            </a:r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 спортивных зала </a:t>
            </a:r>
          </a:p>
          <a:p>
            <a:r>
              <a:rPr lang="ru-RU" sz="2000" b="1" dirty="0">
                <a:solidFill>
                  <a:schemeClr val="bg1"/>
                </a:solidFill>
                <a:latin typeface="Acrom Bold" panose="000008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3</a:t>
            </a:r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 мастерских</a:t>
            </a:r>
          </a:p>
          <a:p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медиатека </a:t>
            </a:r>
          </a:p>
          <a:p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планетарий </a:t>
            </a:r>
          </a:p>
          <a:p>
            <a:r>
              <a:rPr lang="ru-RU" sz="1400" dirty="0">
                <a:latin typeface="Acrom" panose="00000500000000000000" pitchFamily="2" charset="-52"/>
                <a:ea typeface="Meiryo UI" panose="020B0400000000000000" pitchFamily="34" charset="-128"/>
                <a:cs typeface="Mangal" panose="02040503050203030202" pitchFamily="18" charset="0"/>
              </a:rPr>
              <a:t>актовый зал</a:t>
            </a:r>
          </a:p>
          <a:p>
            <a:endParaRPr lang="ru-RU" sz="1400" dirty="0">
              <a:latin typeface="Acrom" panose="00000500000000000000" pitchFamily="2" charset="-52"/>
              <a:ea typeface="Meiryo UI" panose="020B0400000000000000" pitchFamily="34" charset="-128"/>
              <a:cs typeface="Mangal" panose="02040503050203030202" pitchFamily="18" charset="0"/>
            </a:endParaRPr>
          </a:p>
          <a:p>
            <a:endParaRPr lang="ru-RU" sz="1400" dirty="0">
              <a:latin typeface="Acrom" panose="00000500000000000000" pitchFamily="2" charset="-52"/>
              <a:ea typeface="Meiryo UI" panose="020B0400000000000000" pitchFamily="34" charset="-128"/>
              <a:cs typeface="Mangal" panose="02040503050203030202" pitchFamily="18" charset="0"/>
            </a:endParaRPr>
          </a:p>
          <a:p>
            <a:endParaRPr lang="ru-RU" sz="1400" dirty="0">
              <a:latin typeface="Acrom" panose="00000500000000000000" pitchFamily="2" charset="-52"/>
              <a:ea typeface="Meiryo UI" panose="020B0400000000000000" pitchFamily="34" charset="-128"/>
              <a:cs typeface="Mangal" panose="02040503050203030202" pitchFamily="18" charset="0"/>
            </a:endParaRPr>
          </a:p>
        </p:txBody>
      </p:sp>
      <p:sp>
        <p:nvSpPr>
          <p:cNvPr id="26" name="object 11">
            <a:extLst>
              <a:ext uri="{FF2B5EF4-FFF2-40B4-BE49-F238E27FC236}">
                <a16:creationId xmlns:a16="http://schemas.microsoft.com/office/drawing/2014/main" id="{195FE285-EA79-91A6-FE21-A40133BCA17B}"/>
              </a:ext>
            </a:extLst>
          </p:cNvPr>
          <p:cNvSpPr/>
          <p:nvPr/>
        </p:nvSpPr>
        <p:spPr>
          <a:xfrm>
            <a:off x="9946323" y="4956732"/>
            <a:ext cx="134620" cy="207645"/>
          </a:xfrm>
          <a:custGeom>
            <a:avLst/>
            <a:gdLst/>
            <a:ahLst/>
            <a:cxnLst/>
            <a:rect l="l" t="t" r="r" b="b"/>
            <a:pathLst>
              <a:path w="134620" h="207645">
                <a:moveTo>
                  <a:pt x="0" y="0"/>
                </a:moveTo>
                <a:lnTo>
                  <a:pt x="0" y="207263"/>
                </a:lnTo>
                <a:lnTo>
                  <a:pt x="134112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11">
            <a:extLst>
              <a:ext uri="{FF2B5EF4-FFF2-40B4-BE49-F238E27FC236}">
                <a16:creationId xmlns:a16="http://schemas.microsoft.com/office/drawing/2014/main" id="{B3473E81-E886-5021-6A7F-B144AAB01E22}"/>
              </a:ext>
            </a:extLst>
          </p:cNvPr>
          <p:cNvSpPr/>
          <p:nvPr/>
        </p:nvSpPr>
        <p:spPr>
          <a:xfrm>
            <a:off x="9946323" y="5871451"/>
            <a:ext cx="134620" cy="207645"/>
          </a:xfrm>
          <a:custGeom>
            <a:avLst/>
            <a:gdLst/>
            <a:ahLst/>
            <a:cxnLst/>
            <a:rect l="l" t="t" r="r" b="b"/>
            <a:pathLst>
              <a:path w="134620" h="207645">
                <a:moveTo>
                  <a:pt x="0" y="0"/>
                </a:moveTo>
                <a:lnTo>
                  <a:pt x="0" y="207263"/>
                </a:lnTo>
                <a:lnTo>
                  <a:pt x="134112" y="103631"/>
                </a:lnTo>
                <a:lnTo>
                  <a:pt x="0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Google Shape;172;p9" descr="D:\диск работа\РАБОТА\НГУ Прасковья\ФМШ\фирстиль\презентация\фон-выделитель зеленый.png">
            <a:extLst>
              <a:ext uri="{FF2B5EF4-FFF2-40B4-BE49-F238E27FC236}">
                <a16:creationId xmlns:a16="http://schemas.microsoft.com/office/drawing/2014/main" id="{AA752DBC-0B67-3CDF-A379-FB0B59450F93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6985367" y="106983"/>
            <a:ext cx="4806089" cy="3464639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778640E-D9EC-2553-B0F8-CD263062C1D2}"/>
              </a:ext>
            </a:extLst>
          </p:cNvPr>
          <p:cNvSpPr/>
          <p:nvPr/>
        </p:nvSpPr>
        <p:spPr>
          <a:xfrm>
            <a:off x="7989236" y="578507"/>
            <a:ext cx="366035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  <a:latin typeface="Acrom Bold" panose="00000800000000000000" pitchFamily="2" charset="-52"/>
              </a:rPr>
              <a:t>241</a:t>
            </a:r>
            <a:r>
              <a:rPr lang="ru-RU" sz="1800" b="1" dirty="0">
                <a:latin typeface="Acrom Bold" panose="00000800000000000000" pitchFamily="2" charset="-52"/>
              </a:rPr>
              <a:t> </a:t>
            </a:r>
            <a:r>
              <a:rPr lang="ru-RU" sz="1600" b="1" dirty="0">
                <a:latin typeface="Acrom Bold" panose="00000800000000000000" pitchFamily="2" charset="-52"/>
              </a:rPr>
              <a:t>высококвалифицированный преподаватель </a:t>
            </a:r>
          </a:p>
          <a:p>
            <a:r>
              <a:rPr lang="ru-RU" sz="2000" b="1" dirty="0">
                <a:solidFill>
                  <a:schemeClr val="bg1"/>
                </a:solidFill>
                <a:latin typeface="Acrom" panose="00000500000000000000" pitchFamily="2" charset="-52"/>
              </a:rPr>
              <a:t>8</a:t>
            </a:r>
            <a:r>
              <a:rPr lang="ru-RU" sz="1600" dirty="0">
                <a:latin typeface="Acrom" panose="00000500000000000000" pitchFamily="2" charset="-52"/>
              </a:rPr>
              <a:t> заведующих  кафедрой</a:t>
            </a:r>
          </a:p>
          <a:p>
            <a:r>
              <a:rPr lang="ru-RU" sz="2000" b="1" dirty="0">
                <a:solidFill>
                  <a:schemeClr val="bg1"/>
                </a:solidFill>
                <a:latin typeface="Acrom" panose="00000500000000000000" pitchFamily="2" charset="-52"/>
              </a:rPr>
              <a:t>11</a:t>
            </a:r>
            <a:r>
              <a:rPr lang="ru-RU" sz="1600" dirty="0">
                <a:latin typeface="Acrom" panose="00000500000000000000" pitchFamily="2" charset="-52"/>
              </a:rPr>
              <a:t> профессоров</a:t>
            </a:r>
          </a:p>
          <a:p>
            <a:r>
              <a:rPr lang="ru-RU" sz="2000" b="1" dirty="0">
                <a:solidFill>
                  <a:schemeClr val="bg1"/>
                </a:solidFill>
                <a:latin typeface="Acrom" panose="00000500000000000000" pitchFamily="2" charset="-52"/>
              </a:rPr>
              <a:t>60</a:t>
            </a:r>
            <a:r>
              <a:rPr lang="ru-RU" sz="1600" dirty="0">
                <a:latin typeface="Acrom" panose="00000500000000000000" pitchFamily="2" charset="-52"/>
              </a:rPr>
              <a:t> доцентов</a:t>
            </a:r>
          </a:p>
          <a:p>
            <a:r>
              <a:rPr lang="ru-RU" sz="2000" b="1" dirty="0">
                <a:solidFill>
                  <a:schemeClr val="bg1"/>
                </a:solidFill>
                <a:latin typeface="Acrom" panose="00000500000000000000" pitchFamily="2" charset="-52"/>
              </a:rPr>
              <a:t>94</a:t>
            </a:r>
            <a:r>
              <a:rPr lang="ru-RU" sz="1600" dirty="0">
                <a:latin typeface="Acrom" panose="00000500000000000000" pitchFamily="2" charset="-52"/>
              </a:rPr>
              <a:t> старших преподавателей</a:t>
            </a:r>
          </a:p>
          <a:p>
            <a:r>
              <a:rPr lang="ru-RU" sz="2000" b="1" dirty="0">
                <a:solidFill>
                  <a:schemeClr val="bg1"/>
                </a:solidFill>
                <a:latin typeface="Acrom" panose="00000500000000000000" pitchFamily="2" charset="-52"/>
              </a:rPr>
              <a:t>75</a:t>
            </a:r>
            <a:r>
              <a:rPr lang="ru-RU" sz="1600" dirty="0">
                <a:latin typeface="Acrom" panose="00000500000000000000" pitchFamily="2" charset="-52"/>
              </a:rPr>
              <a:t> преподавателей</a:t>
            </a:r>
            <a:endParaRPr lang="en-US" sz="1600" dirty="0">
              <a:latin typeface="Acrom" panose="00000500000000000000" pitchFamily="2" charset="-52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EBEEF4F-F15E-5E09-874C-BEB54A059546}"/>
              </a:ext>
            </a:extLst>
          </p:cNvPr>
          <p:cNvSpPr txBox="1"/>
          <p:nvPr/>
        </p:nvSpPr>
        <p:spPr>
          <a:xfrm>
            <a:off x="5120043" y="2656558"/>
            <a:ext cx="27703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/>
              <a:t>СУНЦ НГУ</a:t>
            </a:r>
          </a:p>
        </p:txBody>
      </p:sp>
    </p:spTree>
    <p:extLst>
      <p:ext uri="{BB962C8B-B14F-4D97-AF65-F5344CB8AC3E}">
        <p14:creationId xmlns:p14="http://schemas.microsoft.com/office/powerpoint/2010/main" val="3777569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26888" y="299335"/>
            <a:ext cx="9258300" cy="977204"/>
          </a:xfrm>
        </p:spPr>
        <p:txBody>
          <a:bodyPr>
            <a:noAutofit/>
          </a:bodyPr>
          <a:lstStyle/>
          <a:p>
            <a:pPr algn="l"/>
            <a:r>
              <a:rPr lang="ru-RU" sz="1905" dirty="0">
                <a:solidFill>
                  <a:schemeClr val="bg1"/>
                </a:solidFill>
                <a:latin typeface="Acrom" panose="00000500000000000000" pitchFamily="2" charset="-52"/>
                <a:cs typeface="Calibri" pitchFamily="34" charset="0"/>
              </a:rPr>
              <a:t>СУНЦ НГУ: Заочная физико-математическая школа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A7361CAC-D216-D30B-4464-1E765352E526}"/>
              </a:ext>
            </a:extLst>
          </p:cNvPr>
          <p:cNvSpPr/>
          <p:nvPr/>
        </p:nvSpPr>
        <p:spPr>
          <a:xfrm>
            <a:off x="1602411" y="2752212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7A26A2-D56A-978C-EC08-F3C53456B875}"/>
              </a:ext>
            </a:extLst>
          </p:cNvPr>
          <p:cNvSpPr txBox="1"/>
          <p:nvPr/>
        </p:nvSpPr>
        <p:spPr>
          <a:xfrm>
            <a:off x="1226888" y="1534261"/>
            <a:ext cx="10047156" cy="737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33" dirty="0">
                <a:latin typeface="Acrom" panose="00000500000000000000" pitchFamily="2" charset="-52"/>
                <a:cs typeface="Arial" panose="020B0604020202020204" pitchFamily="34" charset="0"/>
              </a:rPr>
              <a:t>В 2023 – 2024 учебном году в ЗШ обучалось </a:t>
            </a:r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2349</a:t>
            </a:r>
            <a:r>
              <a:rPr lang="ru-RU" sz="1333" dirty="0">
                <a:latin typeface="Acrom" panose="00000500000000000000" pitchFamily="2" charset="-52"/>
                <a:cs typeface="Arial" panose="020B0604020202020204" pitchFamily="34" charset="0"/>
              </a:rPr>
              <a:t> </a:t>
            </a:r>
            <a:r>
              <a:rPr lang="en-US" sz="1333" dirty="0">
                <a:latin typeface="Acrom" panose="00000500000000000000" pitchFamily="2" charset="-52"/>
                <a:cs typeface="Arial" panose="020B0604020202020204" pitchFamily="34" charset="0"/>
              </a:rPr>
              <a:t>(</a:t>
            </a:r>
            <a:r>
              <a:rPr lang="ru-RU" sz="1333" dirty="0">
                <a:latin typeface="Acrom" panose="00000500000000000000" pitchFamily="2" charset="-52"/>
                <a:cs typeface="Arial" panose="020B0604020202020204" pitchFamily="34" charset="0"/>
              </a:rPr>
              <a:t>1584 обучались индивидуально, а 765 учеников – в факультативных группах по системе «Коллективный ученик».</a:t>
            </a:r>
            <a:r>
              <a:rPr lang="en-US" sz="1333" dirty="0">
                <a:latin typeface="Acrom" panose="00000500000000000000" pitchFamily="2" charset="-52"/>
                <a:cs typeface="Arial" panose="020B0604020202020204" pitchFamily="34" charset="0"/>
              </a:rPr>
              <a:t>) </a:t>
            </a:r>
            <a:r>
              <a:rPr lang="ru-RU" sz="1333" dirty="0">
                <a:latin typeface="Acrom" panose="00000500000000000000" pitchFamily="2" charset="-52"/>
                <a:cs typeface="Arial" panose="020B0604020202020204" pitchFamily="34" charset="0"/>
              </a:rPr>
              <a:t>учащихся из 54 регионов России, Казахстана, Киргизии, Беларуси, и Узбекистана, а также из Канады, Норвегии, Монголии, Франции и США.</a:t>
            </a:r>
            <a:endParaRPr lang="ru-RU" sz="1333" dirty="0">
              <a:latin typeface="Acrom" panose="00000500000000000000" pitchFamily="2" charset="-52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A2DF6D-CC74-9F0E-ADA9-E05EAF746109}"/>
              </a:ext>
            </a:extLst>
          </p:cNvPr>
          <p:cNvSpPr txBox="1"/>
          <p:nvPr/>
        </p:nvSpPr>
        <p:spPr>
          <a:xfrm>
            <a:off x="1769695" y="3037422"/>
            <a:ext cx="11167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5 - 11 классы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1066FB-50C1-1944-7657-B3451C3B9907}"/>
              </a:ext>
            </a:extLst>
          </p:cNvPr>
          <p:cNvSpPr txBox="1"/>
          <p:nvPr/>
        </p:nvSpPr>
        <p:spPr>
          <a:xfrm>
            <a:off x="1809195" y="2762406"/>
            <a:ext cx="104265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математика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71E72EF2-A68B-D9E0-03D4-E47E192ED068}"/>
              </a:ext>
            </a:extLst>
          </p:cNvPr>
          <p:cNvSpPr/>
          <p:nvPr/>
        </p:nvSpPr>
        <p:spPr>
          <a:xfrm>
            <a:off x="1592362" y="4745677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BA6604C-83AA-6F00-940A-42ED5038D470}"/>
              </a:ext>
            </a:extLst>
          </p:cNvPr>
          <p:cNvSpPr txBox="1"/>
          <p:nvPr/>
        </p:nvSpPr>
        <p:spPr>
          <a:xfrm>
            <a:off x="1759647" y="5040943"/>
            <a:ext cx="11167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9 - 11 классы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F0B1D9-EDC5-DBB5-1BF0-ADD648A25A63}"/>
              </a:ext>
            </a:extLst>
          </p:cNvPr>
          <p:cNvSpPr txBox="1"/>
          <p:nvPr/>
        </p:nvSpPr>
        <p:spPr>
          <a:xfrm>
            <a:off x="2035795" y="4766626"/>
            <a:ext cx="641522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химия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1D29849D-A79D-F114-BFBF-8C8FF660EAE3}"/>
              </a:ext>
            </a:extLst>
          </p:cNvPr>
          <p:cNvSpPr/>
          <p:nvPr/>
        </p:nvSpPr>
        <p:spPr>
          <a:xfrm>
            <a:off x="1580452" y="5760688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5CECA48-4B2F-DBAA-1AC7-E3F360934956}"/>
              </a:ext>
            </a:extLst>
          </p:cNvPr>
          <p:cNvSpPr txBox="1"/>
          <p:nvPr/>
        </p:nvSpPr>
        <p:spPr>
          <a:xfrm>
            <a:off x="1726687" y="6062308"/>
            <a:ext cx="1203278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10 - 11 классы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BAC110-2833-13AE-2970-9D40D1AFC1EA}"/>
              </a:ext>
            </a:extLst>
          </p:cNvPr>
          <p:cNvSpPr txBox="1"/>
          <p:nvPr/>
        </p:nvSpPr>
        <p:spPr>
          <a:xfrm>
            <a:off x="1866458" y="5787992"/>
            <a:ext cx="86600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биология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FD8243EE-AD93-DFA5-A05C-5FE11E3D26E8}"/>
              </a:ext>
            </a:extLst>
          </p:cNvPr>
          <p:cNvSpPr/>
          <p:nvPr/>
        </p:nvSpPr>
        <p:spPr>
          <a:xfrm>
            <a:off x="3626661" y="3327805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405B01-937E-5374-DB06-5BA3EFAA0B45}"/>
              </a:ext>
            </a:extLst>
          </p:cNvPr>
          <p:cNvSpPr txBox="1"/>
          <p:nvPr/>
        </p:nvSpPr>
        <p:spPr>
          <a:xfrm>
            <a:off x="3669939" y="3595244"/>
            <a:ext cx="13235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9, 10, 11 классы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F5FF19-1E21-109E-423C-724D0DB9186E}"/>
              </a:ext>
            </a:extLst>
          </p:cNvPr>
          <p:cNvSpPr txBox="1"/>
          <p:nvPr/>
        </p:nvSpPr>
        <p:spPr>
          <a:xfrm>
            <a:off x="3747383" y="3320505"/>
            <a:ext cx="114204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русский язык</a:t>
            </a: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030F4BA1-EFBC-CB20-A951-1B71A5458328}"/>
              </a:ext>
            </a:extLst>
          </p:cNvPr>
          <p:cNvSpPr/>
          <p:nvPr/>
        </p:nvSpPr>
        <p:spPr>
          <a:xfrm>
            <a:off x="3634038" y="4297323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FB53155-7D85-7085-8B0C-5392E6EA58D3}"/>
              </a:ext>
            </a:extLst>
          </p:cNvPr>
          <p:cNvSpPr txBox="1"/>
          <p:nvPr/>
        </p:nvSpPr>
        <p:spPr>
          <a:xfrm>
            <a:off x="3677316" y="4590444"/>
            <a:ext cx="13235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9, 10, 11 классы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14FC6C1-06C9-E927-45ED-1845F5849DBB}"/>
              </a:ext>
            </a:extLst>
          </p:cNvPr>
          <p:cNvSpPr txBox="1"/>
          <p:nvPr/>
        </p:nvSpPr>
        <p:spPr>
          <a:xfrm>
            <a:off x="3626661" y="4310094"/>
            <a:ext cx="140423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английский язык</a:t>
            </a:r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FDBA592-9F67-CE6A-AB57-1278D5DE1832}"/>
              </a:ext>
            </a:extLst>
          </p:cNvPr>
          <p:cNvSpPr/>
          <p:nvPr/>
        </p:nvSpPr>
        <p:spPr>
          <a:xfrm>
            <a:off x="3626661" y="5330998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B685749-CC23-57BE-574C-78C9D328A8C6}"/>
              </a:ext>
            </a:extLst>
          </p:cNvPr>
          <p:cNvSpPr txBox="1"/>
          <p:nvPr/>
        </p:nvSpPr>
        <p:spPr>
          <a:xfrm>
            <a:off x="3669939" y="5624119"/>
            <a:ext cx="1323504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9, 10, 11 классы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E9193E-B797-FDB6-3649-5E6B5D3BA585}"/>
              </a:ext>
            </a:extLst>
          </p:cNvPr>
          <p:cNvSpPr txBox="1"/>
          <p:nvPr/>
        </p:nvSpPr>
        <p:spPr>
          <a:xfrm>
            <a:off x="3950824" y="5355571"/>
            <a:ext cx="824200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геология</a:t>
            </a:r>
          </a:p>
        </p:txBody>
      </p:sp>
      <p:sp>
        <p:nvSpPr>
          <p:cNvPr id="58" name="Rectangle 1">
            <a:extLst>
              <a:ext uri="{FF2B5EF4-FFF2-40B4-BE49-F238E27FC236}">
                <a16:creationId xmlns:a16="http://schemas.microsoft.com/office/drawing/2014/main" id="{AAD66491-FC4D-8E28-6342-FDDB0150B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2851" y="2290472"/>
            <a:ext cx="6137889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Индивидуальное обучение</a:t>
            </a:r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EB34A46B-3A80-0AC2-BD46-2757705E9444}"/>
              </a:ext>
            </a:extLst>
          </p:cNvPr>
          <p:cNvSpPr/>
          <p:nvPr/>
        </p:nvSpPr>
        <p:spPr>
          <a:xfrm>
            <a:off x="1602411" y="3762666"/>
            <a:ext cx="1645897" cy="617211"/>
          </a:xfrm>
          <a:prstGeom prst="roundRect">
            <a:avLst/>
          </a:prstGeom>
          <a:solidFill>
            <a:srgbClr val="36603B"/>
          </a:solidFill>
          <a:ln>
            <a:solidFill>
              <a:srgbClr val="36603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714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4166343-7543-FB62-09C1-7BBE74F7252F}"/>
              </a:ext>
            </a:extLst>
          </p:cNvPr>
          <p:cNvSpPr txBox="1"/>
          <p:nvPr/>
        </p:nvSpPr>
        <p:spPr>
          <a:xfrm>
            <a:off x="1769695" y="4061891"/>
            <a:ext cx="111671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" panose="00000500000000000000" pitchFamily="2" charset="-52"/>
              </a:rPr>
              <a:t>7 - 11 классы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EC4A1388-1F40-8274-E5FE-E9205E859093}"/>
              </a:ext>
            </a:extLst>
          </p:cNvPr>
          <p:cNvSpPr txBox="1"/>
          <p:nvPr/>
        </p:nvSpPr>
        <p:spPr>
          <a:xfrm>
            <a:off x="1999279" y="3787575"/>
            <a:ext cx="70795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33" dirty="0">
                <a:solidFill>
                  <a:schemeClr val="bg1"/>
                </a:solidFill>
                <a:latin typeface="Acrom Bold" panose="00000800000000000000" pitchFamily="2" charset="-52"/>
              </a:rPr>
              <a:t>физика</a:t>
            </a:r>
          </a:p>
        </p:txBody>
      </p:sp>
      <p:sp>
        <p:nvSpPr>
          <p:cNvPr id="62" name="Rectangle 1">
            <a:extLst>
              <a:ext uri="{FF2B5EF4-FFF2-40B4-BE49-F238E27FC236}">
                <a16:creationId xmlns:a16="http://schemas.microsoft.com/office/drawing/2014/main" id="{373A1C08-94EA-61FF-C438-8E6A09F27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205" y="2280128"/>
            <a:ext cx="2400267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Групповое обучение</a:t>
            </a:r>
          </a:p>
        </p:txBody>
      </p:sp>
      <p:sp>
        <p:nvSpPr>
          <p:cNvPr id="63" name="Google Shape;97;p2">
            <a:extLst>
              <a:ext uri="{FF2B5EF4-FFF2-40B4-BE49-F238E27FC236}">
                <a16:creationId xmlns:a16="http://schemas.microsoft.com/office/drawing/2014/main" id="{27971CCC-2957-0E8F-61A3-0EB52EEDF54F}"/>
              </a:ext>
            </a:extLst>
          </p:cNvPr>
          <p:cNvSpPr txBox="1"/>
          <p:nvPr/>
        </p:nvSpPr>
        <p:spPr>
          <a:xfrm>
            <a:off x="6057164" y="2676835"/>
            <a:ext cx="1582191" cy="7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4191" b="1" dirty="0">
                <a:solidFill>
                  <a:srgbClr val="36603B"/>
                </a:solidFill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61</a:t>
            </a:r>
            <a:endParaRPr sz="4191" b="1" dirty="0">
              <a:solidFill>
                <a:srgbClr val="36603B"/>
              </a:solidFill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64" name="Rectangle 1">
            <a:extLst>
              <a:ext uri="{FF2B5EF4-FFF2-40B4-BE49-F238E27FC236}">
                <a16:creationId xmlns:a16="http://schemas.microsoft.com/office/drawing/2014/main" id="{1441AC8D-AAC8-CBB8-19F6-742AB76E97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2795" y="2831321"/>
            <a:ext cx="1032296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" panose="00000500000000000000" pitchFamily="2" charset="-52"/>
                <a:cs typeface="Arial" panose="020B0604020202020204" pitchFamily="34" charset="0"/>
              </a:rPr>
              <a:t>группы</a:t>
            </a:r>
          </a:p>
        </p:txBody>
      </p:sp>
      <p:sp>
        <p:nvSpPr>
          <p:cNvPr id="65" name="Google Shape;97;p2">
            <a:extLst>
              <a:ext uri="{FF2B5EF4-FFF2-40B4-BE49-F238E27FC236}">
                <a16:creationId xmlns:a16="http://schemas.microsoft.com/office/drawing/2014/main" id="{E92AC203-9B87-7AD3-5660-1455D39B5A96}"/>
              </a:ext>
            </a:extLst>
          </p:cNvPr>
          <p:cNvSpPr txBox="1"/>
          <p:nvPr/>
        </p:nvSpPr>
        <p:spPr>
          <a:xfrm>
            <a:off x="8051233" y="2670556"/>
            <a:ext cx="1582191" cy="7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4191" b="1" dirty="0">
                <a:solidFill>
                  <a:srgbClr val="36603B"/>
                </a:solidFill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37</a:t>
            </a:r>
            <a:endParaRPr sz="4191" b="1" dirty="0">
              <a:solidFill>
                <a:srgbClr val="36603B"/>
              </a:solidFill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66" name="Rectangle 1">
            <a:extLst>
              <a:ext uri="{FF2B5EF4-FFF2-40B4-BE49-F238E27FC236}">
                <a16:creationId xmlns:a16="http://schemas.microsoft.com/office/drawing/2014/main" id="{60B1113B-0F6D-844A-3FB6-C63ABFFA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8472" y="2873494"/>
            <a:ext cx="2243180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" panose="00000500000000000000" pitchFamily="2" charset="-52"/>
                <a:cs typeface="Arial" panose="020B0604020202020204" pitchFamily="34" charset="0"/>
              </a:rPr>
              <a:t>преподавателей</a:t>
            </a:r>
          </a:p>
        </p:txBody>
      </p:sp>
      <p:sp>
        <p:nvSpPr>
          <p:cNvPr id="67" name="Rectangle 1">
            <a:extLst>
              <a:ext uri="{FF2B5EF4-FFF2-40B4-BE49-F238E27FC236}">
                <a16:creationId xmlns:a16="http://schemas.microsoft.com/office/drawing/2014/main" id="{090D32D3-01E5-1129-18B1-5E29D34B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4722" y="3588534"/>
            <a:ext cx="3582914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Обучались в Летней школе</a:t>
            </a:r>
          </a:p>
        </p:txBody>
      </p:sp>
      <p:sp>
        <p:nvSpPr>
          <p:cNvPr id="68" name="Google Shape;97;p2">
            <a:extLst>
              <a:ext uri="{FF2B5EF4-FFF2-40B4-BE49-F238E27FC236}">
                <a16:creationId xmlns:a16="http://schemas.microsoft.com/office/drawing/2014/main" id="{197CD850-741D-52CE-6FFD-3251797637BD}"/>
              </a:ext>
            </a:extLst>
          </p:cNvPr>
          <p:cNvSpPr txBox="1"/>
          <p:nvPr/>
        </p:nvSpPr>
        <p:spPr>
          <a:xfrm>
            <a:off x="6134584" y="4037474"/>
            <a:ext cx="1582191" cy="7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4191" b="1" dirty="0">
                <a:solidFill>
                  <a:srgbClr val="36603B"/>
                </a:solidFill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279</a:t>
            </a:r>
            <a:endParaRPr sz="4191" b="1" dirty="0">
              <a:solidFill>
                <a:srgbClr val="36603B"/>
              </a:solidFill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69" name="Rectangle 1">
            <a:extLst>
              <a:ext uri="{FF2B5EF4-FFF2-40B4-BE49-F238E27FC236}">
                <a16:creationId xmlns:a16="http://schemas.microsoft.com/office/drawing/2014/main" id="{F02A4196-C530-EAAE-C05F-3B36011788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942" y="4259407"/>
            <a:ext cx="1345954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" panose="00000500000000000000" pitchFamily="2" charset="-52"/>
                <a:cs typeface="Arial" panose="020B0604020202020204" pitchFamily="34" charset="0"/>
              </a:rPr>
              <a:t>учеников</a:t>
            </a:r>
          </a:p>
        </p:txBody>
      </p:sp>
      <p:sp>
        <p:nvSpPr>
          <p:cNvPr id="70" name="Rectangle 1">
            <a:extLst>
              <a:ext uri="{FF2B5EF4-FFF2-40B4-BE49-F238E27FC236}">
                <a16:creationId xmlns:a16="http://schemas.microsoft.com/office/drawing/2014/main" id="{854BB6FB-E0ED-89EB-AAFC-8527C81408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68205" y="4837986"/>
            <a:ext cx="3582914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 Bold" panose="00000800000000000000" pitchFamily="2" charset="-52"/>
                <a:cs typeface="Arial" panose="020B0604020202020204" pitchFamily="34" charset="0"/>
              </a:rPr>
              <a:t>Поступили в СУНЦ НГУ</a:t>
            </a:r>
          </a:p>
        </p:txBody>
      </p:sp>
      <p:sp>
        <p:nvSpPr>
          <p:cNvPr id="71" name="Google Shape;97;p2">
            <a:extLst>
              <a:ext uri="{FF2B5EF4-FFF2-40B4-BE49-F238E27FC236}">
                <a16:creationId xmlns:a16="http://schemas.microsoft.com/office/drawing/2014/main" id="{11E6F41A-497B-9C71-B662-39ADF5585D99}"/>
              </a:ext>
            </a:extLst>
          </p:cNvPr>
          <p:cNvSpPr txBox="1"/>
          <p:nvPr/>
        </p:nvSpPr>
        <p:spPr>
          <a:xfrm>
            <a:off x="6207135" y="5255447"/>
            <a:ext cx="1582191" cy="732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7071" tIns="43524" rIns="87071" bIns="43524" anchor="t" anchorCtr="0">
            <a:spAutoFit/>
          </a:bodyPr>
          <a:lstStyle/>
          <a:p>
            <a:r>
              <a:rPr lang="ru-RU" sz="4191" b="1" dirty="0">
                <a:solidFill>
                  <a:srgbClr val="36603B"/>
                </a:solidFill>
                <a:latin typeface="Acrom Bold" panose="00000800000000000000" pitchFamily="2" charset="-52"/>
                <a:ea typeface="Calibri"/>
                <a:cs typeface="Calibri"/>
                <a:sym typeface="Calibri"/>
              </a:rPr>
              <a:t>92</a:t>
            </a:r>
            <a:endParaRPr sz="4191" b="1" dirty="0">
              <a:solidFill>
                <a:srgbClr val="36603B"/>
              </a:solidFill>
              <a:latin typeface="Acrom Bold" panose="00000800000000000000" pitchFamily="2" charset="-52"/>
              <a:ea typeface="Calibri"/>
              <a:cs typeface="Calibri"/>
              <a:sym typeface="Calibri"/>
            </a:endParaRPr>
          </a:p>
        </p:txBody>
      </p:sp>
      <p:sp>
        <p:nvSpPr>
          <p:cNvPr id="72" name="Rectangle 1">
            <a:extLst>
              <a:ext uri="{FF2B5EF4-FFF2-40B4-BE49-F238E27FC236}">
                <a16:creationId xmlns:a16="http://schemas.microsoft.com/office/drawing/2014/main" id="{DF71F774-D5A6-BCC5-5456-F8DFADC9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8577" y="5436029"/>
            <a:ext cx="1345954" cy="326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1524" dirty="0">
                <a:latin typeface="Acrom" panose="00000500000000000000" pitchFamily="2" charset="-52"/>
                <a:cs typeface="Arial" panose="020B0604020202020204" pitchFamily="34" charset="0"/>
              </a:rPr>
              <a:t>ученика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C83E7CE8-3F29-E53F-DB46-F39F66166244}"/>
              </a:ext>
            </a:extLst>
          </p:cNvPr>
          <p:cNvSpPr txBox="1">
            <a:spLocks/>
          </p:cNvSpPr>
          <p:nvPr/>
        </p:nvSpPr>
        <p:spPr>
          <a:xfrm>
            <a:off x="1" y="0"/>
            <a:ext cx="9410217" cy="1340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rgbClr val="36603B"/>
                </a:solidFill>
                <a:latin typeface="Acrom" panose="00000500000000000000" pitchFamily="2" charset="-52"/>
                <a:cs typeface="Calibri" pitchFamily="34" charset="0"/>
              </a:rPr>
              <a:t>Заочная физико-математическая школа</a:t>
            </a: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063" y="4251"/>
            <a:ext cx="2470080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111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3">
            <a:extLst>
              <a:ext uri="{FF2B5EF4-FFF2-40B4-BE49-F238E27FC236}">
                <a16:creationId xmlns:a16="http://schemas.microsoft.com/office/drawing/2014/main" id="{DEDE6AC4-EC3C-4CA8-BCC7-16A94CB63FCF}"/>
              </a:ext>
            </a:extLst>
          </p:cNvPr>
          <p:cNvSpPr txBox="1"/>
          <p:nvPr/>
        </p:nvSpPr>
        <p:spPr>
          <a:xfrm>
            <a:off x="720841" y="617134"/>
            <a:ext cx="1507490" cy="10172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480" dirty="0">
                <a:solidFill>
                  <a:srgbClr val="465F40"/>
                </a:solidFill>
                <a:latin typeface="Trebuchet MS"/>
                <a:cs typeface="Trebuchet MS"/>
              </a:rPr>
              <a:t>799</a:t>
            </a:r>
            <a:endParaRPr sz="6500" dirty="0">
              <a:latin typeface="Trebuchet MS"/>
              <a:cs typeface="Trebuchet MS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C41A01FB-8934-43A9-AF3E-EF55AE8A2407}"/>
              </a:ext>
            </a:extLst>
          </p:cNvPr>
          <p:cNvSpPr txBox="1"/>
          <p:nvPr/>
        </p:nvSpPr>
        <p:spPr>
          <a:xfrm>
            <a:off x="2444835" y="1060297"/>
            <a:ext cx="17212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185" dirty="0">
                <a:solidFill>
                  <a:srgbClr val="465F40"/>
                </a:solidFill>
                <a:latin typeface="Trebuchet MS"/>
                <a:cs typeface="Trebuchet MS"/>
              </a:rPr>
              <a:t>УЧАСТНИКО</a:t>
            </a:r>
            <a:r>
              <a:rPr lang="ru-RU" sz="1800" spc="185" dirty="0">
                <a:solidFill>
                  <a:srgbClr val="465F40"/>
                </a:solidFill>
                <a:latin typeface="Trebuchet MS"/>
                <a:cs typeface="Trebuchet MS"/>
              </a:rPr>
              <a:t>В</a:t>
            </a:r>
            <a:endParaRPr sz="1800" dirty="0">
              <a:latin typeface="Trebuchet MS"/>
              <a:cs typeface="Trebuchet MS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A6CAD87-1D50-4DFE-8DA8-FB3581112428}"/>
              </a:ext>
            </a:extLst>
          </p:cNvPr>
          <p:cNvSpPr txBox="1"/>
          <p:nvPr/>
        </p:nvSpPr>
        <p:spPr>
          <a:xfrm>
            <a:off x="0" y="143959"/>
            <a:ext cx="9340770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800" b="1" spc="95" dirty="0">
                <a:solidFill>
                  <a:srgbClr val="465F40"/>
                </a:solidFill>
                <a:latin typeface="Acrom" panose="00000500000000000000" pitchFamily="50" charset="-52"/>
                <a:cs typeface="Trebuchet MS"/>
              </a:rPr>
              <a:t>Летняя школа СУНЦ</a:t>
            </a:r>
            <a:endParaRPr sz="2800" b="1" dirty="0">
              <a:latin typeface="Acrom" panose="00000500000000000000" pitchFamily="50" charset="-52"/>
              <a:cs typeface="Trebuchet MS"/>
            </a:endParaRPr>
          </a:p>
        </p:txBody>
      </p:sp>
      <p:grpSp>
        <p:nvGrpSpPr>
          <p:cNvPr id="14" name="object 17">
            <a:extLst>
              <a:ext uri="{FF2B5EF4-FFF2-40B4-BE49-F238E27FC236}">
                <a16:creationId xmlns:a16="http://schemas.microsoft.com/office/drawing/2014/main" id="{80C0666D-2DB4-4542-BB8B-412F3DF9EEE1}"/>
              </a:ext>
            </a:extLst>
          </p:cNvPr>
          <p:cNvGrpSpPr/>
          <p:nvPr/>
        </p:nvGrpSpPr>
        <p:grpSpPr>
          <a:xfrm>
            <a:off x="7107393" y="2092388"/>
            <a:ext cx="5013325" cy="3117850"/>
            <a:chOff x="5701284" y="3538728"/>
            <a:chExt cx="5013325" cy="3117850"/>
          </a:xfrm>
        </p:grpSpPr>
        <p:pic>
          <p:nvPicPr>
            <p:cNvPr id="15" name="object 18">
              <a:extLst>
                <a:ext uri="{FF2B5EF4-FFF2-40B4-BE49-F238E27FC236}">
                  <a16:creationId xmlns:a16="http://schemas.microsoft.com/office/drawing/2014/main" id="{7C130F1D-5910-456D-AAD6-34F5E006E2FE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01284" y="3750564"/>
              <a:ext cx="5013198" cy="2905506"/>
            </a:xfrm>
            <a:prstGeom prst="rect">
              <a:avLst/>
            </a:prstGeom>
          </p:spPr>
        </p:pic>
        <p:sp>
          <p:nvSpPr>
            <p:cNvPr id="16" name="object 19">
              <a:extLst>
                <a:ext uri="{FF2B5EF4-FFF2-40B4-BE49-F238E27FC236}">
                  <a16:creationId xmlns:a16="http://schemas.microsoft.com/office/drawing/2014/main" id="{718F9219-7188-4739-AB15-2ED7384E818F}"/>
                </a:ext>
              </a:extLst>
            </p:cNvPr>
            <p:cNvSpPr/>
            <p:nvPr/>
          </p:nvSpPr>
          <p:spPr>
            <a:xfrm>
              <a:off x="5866638" y="3538728"/>
              <a:ext cx="2631440" cy="2449195"/>
            </a:xfrm>
            <a:custGeom>
              <a:avLst/>
              <a:gdLst/>
              <a:ahLst/>
              <a:cxnLst/>
              <a:rect l="l" t="t" r="r" b="b"/>
              <a:pathLst>
                <a:path w="2631440" h="2449195">
                  <a:moveTo>
                    <a:pt x="102488" y="2233676"/>
                  </a:moveTo>
                  <a:lnTo>
                    <a:pt x="102488" y="2391156"/>
                  </a:lnTo>
                  <a:lnTo>
                    <a:pt x="102488" y="2449017"/>
                  </a:lnTo>
                </a:path>
                <a:path w="2631440" h="2449195">
                  <a:moveTo>
                    <a:pt x="158369" y="903224"/>
                  </a:moveTo>
                  <a:lnTo>
                    <a:pt x="144017" y="907415"/>
                  </a:lnTo>
                  <a:lnTo>
                    <a:pt x="87375" y="907415"/>
                  </a:lnTo>
                </a:path>
                <a:path w="2631440" h="2449195">
                  <a:moveTo>
                    <a:pt x="829817" y="498348"/>
                  </a:moveTo>
                  <a:lnTo>
                    <a:pt x="535686" y="425704"/>
                  </a:lnTo>
                  <a:lnTo>
                    <a:pt x="478409" y="425704"/>
                  </a:lnTo>
                </a:path>
                <a:path w="2631440" h="2449195">
                  <a:moveTo>
                    <a:pt x="1441704" y="329184"/>
                  </a:moveTo>
                  <a:lnTo>
                    <a:pt x="57150" y="82296"/>
                  </a:lnTo>
                  <a:lnTo>
                    <a:pt x="0" y="82296"/>
                  </a:lnTo>
                </a:path>
                <a:path w="2631440" h="2449195">
                  <a:moveTo>
                    <a:pt x="1583055" y="304800"/>
                  </a:moveTo>
                  <a:lnTo>
                    <a:pt x="704850" y="218059"/>
                  </a:lnTo>
                  <a:lnTo>
                    <a:pt x="647064" y="218059"/>
                  </a:lnTo>
                </a:path>
                <a:path w="2631440" h="2449195">
                  <a:moveTo>
                    <a:pt x="1838070" y="272034"/>
                  </a:moveTo>
                  <a:lnTo>
                    <a:pt x="1311402" y="112013"/>
                  </a:lnTo>
                  <a:lnTo>
                    <a:pt x="1253616" y="112013"/>
                  </a:lnTo>
                </a:path>
                <a:path w="2631440" h="2449195">
                  <a:moveTo>
                    <a:pt x="2036953" y="256032"/>
                  </a:moveTo>
                  <a:lnTo>
                    <a:pt x="2036953" y="57912"/>
                  </a:lnTo>
                  <a:lnTo>
                    <a:pt x="2036953" y="0"/>
                  </a:lnTo>
                </a:path>
                <a:path w="2631440" h="2449195">
                  <a:moveTo>
                    <a:pt x="2123947" y="251587"/>
                  </a:moveTo>
                  <a:lnTo>
                    <a:pt x="2123947" y="208787"/>
                  </a:lnTo>
                  <a:lnTo>
                    <a:pt x="2123947" y="151257"/>
                  </a:lnTo>
                </a:path>
                <a:path w="2631440" h="2449195">
                  <a:moveTo>
                    <a:pt x="2298572" y="247142"/>
                  </a:moveTo>
                  <a:lnTo>
                    <a:pt x="2574797" y="162306"/>
                  </a:lnTo>
                  <a:lnTo>
                    <a:pt x="2631313" y="162306"/>
                  </a:lnTo>
                </a:path>
              </a:pathLst>
            </a:custGeom>
            <a:ln w="9525">
              <a:solidFill>
                <a:srgbClr val="A6A6A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20">
            <a:extLst>
              <a:ext uri="{FF2B5EF4-FFF2-40B4-BE49-F238E27FC236}">
                <a16:creationId xmlns:a16="http://schemas.microsoft.com/office/drawing/2014/main" id="{EFA73D3E-AF4C-4970-84BD-36CE5772D141}"/>
              </a:ext>
            </a:extLst>
          </p:cNvPr>
          <p:cNvSpPr txBox="1"/>
          <p:nvPr/>
        </p:nvSpPr>
        <p:spPr>
          <a:xfrm>
            <a:off x="10163013" y="3225376"/>
            <a:ext cx="113993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5725" marR="5080" indent="-73660">
              <a:lnSpc>
                <a:spcPct val="100000"/>
              </a:lnSpc>
              <a:spcBef>
                <a:spcPts val="95"/>
              </a:spcBef>
            </a:pP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Н</a:t>
            </a:r>
            <a:r>
              <a:rPr sz="900" spc="60" dirty="0">
                <a:solidFill>
                  <a:srgbClr val="FFFFFF"/>
                </a:solidFill>
                <a:latin typeface="Trebuchet MS"/>
                <a:cs typeface="Trebuchet MS"/>
              </a:rPr>
              <a:t>ово</a:t>
            </a:r>
            <a:r>
              <a:rPr sz="900" spc="50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иби</a:t>
            </a:r>
            <a:r>
              <a:rPr sz="900" spc="75" dirty="0">
                <a:solidFill>
                  <a:srgbClr val="FFFFFF"/>
                </a:solidFill>
                <a:latin typeface="Trebuchet MS"/>
                <a:cs typeface="Trebuchet MS"/>
              </a:rPr>
              <a:t>р</a:t>
            </a:r>
            <a:r>
              <a:rPr sz="900" spc="45" dirty="0">
                <a:solidFill>
                  <a:srgbClr val="FFFFFF"/>
                </a:solidFill>
                <a:latin typeface="Trebuchet MS"/>
                <a:cs typeface="Trebuchet MS"/>
              </a:rPr>
              <a:t>с</a:t>
            </a:r>
            <a:r>
              <a:rPr sz="900" spc="40" dirty="0">
                <a:solidFill>
                  <a:srgbClr val="FFFFFF"/>
                </a:solidFill>
                <a:latin typeface="Trebuchet MS"/>
                <a:cs typeface="Trebuchet MS"/>
              </a:rPr>
              <a:t>к</a:t>
            </a:r>
            <a:r>
              <a:rPr sz="900" spc="100" dirty="0">
                <a:solidFill>
                  <a:srgbClr val="FFFFFF"/>
                </a:solidFill>
                <a:latin typeface="Trebuchet MS"/>
                <a:cs typeface="Trebuchet MS"/>
              </a:rPr>
              <a:t>а</a:t>
            </a:r>
            <a:r>
              <a:rPr sz="900" spc="25" dirty="0">
                <a:solidFill>
                  <a:srgbClr val="FFFFFF"/>
                </a:solidFill>
                <a:latin typeface="Trebuchet MS"/>
                <a:cs typeface="Trebuchet MS"/>
              </a:rPr>
              <a:t>я  </a:t>
            </a:r>
            <a:r>
              <a:rPr sz="900" spc="35" dirty="0">
                <a:solidFill>
                  <a:srgbClr val="FFFFFF"/>
                </a:solidFill>
                <a:latin typeface="Trebuchet MS"/>
                <a:cs typeface="Trebuchet MS"/>
              </a:rPr>
              <a:t>область;</a:t>
            </a:r>
            <a:r>
              <a:rPr sz="900" spc="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spc="30" dirty="0">
                <a:solidFill>
                  <a:srgbClr val="FFFFFF"/>
                </a:solidFill>
                <a:latin typeface="Trebuchet MS"/>
                <a:cs typeface="Trebuchet MS"/>
              </a:rPr>
              <a:t>377</a:t>
            </a:r>
            <a:endParaRPr sz="900" dirty="0">
              <a:latin typeface="Trebuchet MS"/>
              <a:cs typeface="Trebuchet MS"/>
            </a:endParaRPr>
          </a:p>
        </p:txBody>
      </p:sp>
      <p:sp>
        <p:nvSpPr>
          <p:cNvPr id="18" name="object 21">
            <a:extLst>
              <a:ext uri="{FF2B5EF4-FFF2-40B4-BE49-F238E27FC236}">
                <a16:creationId xmlns:a16="http://schemas.microsoft.com/office/drawing/2014/main" id="{93DD2C23-F1F8-4920-B6D2-0D2CB5F70D17}"/>
              </a:ext>
            </a:extLst>
          </p:cNvPr>
          <p:cNvSpPr txBox="1"/>
          <p:nvPr/>
        </p:nvSpPr>
        <p:spPr>
          <a:xfrm>
            <a:off x="8181304" y="4208081"/>
            <a:ext cx="106807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7995" marR="5080" indent="-455930">
              <a:lnSpc>
                <a:spcPct val="100000"/>
              </a:lnSpc>
              <a:spcBef>
                <a:spcPts val="95"/>
              </a:spcBef>
            </a:pPr>
            <a:r>
              <a:rPr sz="700" spc="55" dirty="0">
                <a:latin typeface="Trebuchet MS"/>
                <a:cs typeface="Trebuchet MS"/>
              </a:rPr>
              <a:t>Кемеровская</a:t>
            </a:r>
            <a:r>
              <a:rPr sz="700" spc="-40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140" dirty="0">
                <a:latin typeface="Trebuchet MS"/>
                <a:cs typeface="Trebuchet MS"/>
              </a:rPr>
              <a:t>50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19" name="object 22">
            <a:extLst>
              <a:ext uri="{FF2B5EF4-FFF2-40B4-BE49-F238E27FC236}">
                <a16:creationId xmlns:a16="http://schemas.microsoft.com/office/drawing/2014/main" id="{53B18AC9-2AFC-42CD-8CBF-B928FB81AC53}"/>
              </a:ext>
            </a:extLst>
          </p:cNvPr>
          <p:cNvSpPr txBox="1"/>
          <p:nvPr/>
        </p:nvSpPr>
        <p:spPr>
          <a:xfrm>
            <a:off x="6617935" y="4525098"/>
            <a:ext cx="1221740" cy="311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45" dirty="0">
                <a:latin typeface="Trebuchet MS"/>
                <a:cs typeface="Trebuchet MS"/>
              </a:rPr>
              <a:t>Алтайский</a:t>
            </a:r>
            <a:r>
              <a:rPr sz="700" spc="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край;</a:t>
            </a:r>
            <a:r>
              <a:rPr sz="700" spc="-20" dirty="0">
                <a:latin typeface="Trebuchet MS"/>
                <a:cs typeface="Trebuchet MS"/>
              </a:rPr>
              <a:t> </a:t>
            </a:r>
            <a:r>
              <a:rPr sz="700" spc="75" dirty="0">
                <a:latin typeface="Trebuchet MS"/>
                <a:cs typeface="Trebuchet MS"/>
              </a:rPr>
              <a:t>33</a:t>
            </a:r>
            <a:endParaRPr sz="700" dirty="0">
              <a:latin typeface="Trebuchet MS"/>
              <a:cs typeface="Trebuchet MS"/>
            </a:endParaRPr>
          </a:p>
          <a:p>
            <a:pPr marL="95250">
              <a:lnSpc>
                <a:spcPct val="100000"/>
              </a:lnSpc>
              <a:spcBef>
                <a:spcPts val="575"/>
              </a:spcBef>
            </a:pPr>
            <a:r>
              <a:rPr sz="700" spc="60" dirty="0">
                <a:latin typeface="Trebuchet MS"/>
                <a:cs typeface="Trebuchet MS"/>
              </a:rPr>
              <a:t>Республика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45" dirty="0">
                <a:latin typeface="Trebuchet MS"/>
                <a:cs typeface="Trebuchet MS"/>
              </a:rPr>
              <a:t>Бурятия;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-30" dirty="0">
                <a:latin typeface="Trebuchet MS"/>
                <a:cs typeface="Trebuchet MS"/>
              </a:rPr>
              <a:t>41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0" name="object 23">
            <a:extLst>
              <a:ext uri="{FF2B5EF4-FFF2-40B4-BE49-F238E27FC236}">
                <a16:creationId xmlns:a16="http://schemas.microsoft.com/office/drawing/2014/main" id="{90AC973D-D5F1-443A-97CC-A405A9915177}"/>
              </a:ext>
            </a:extLst>
          </p:cNvPr>
          <p:cNvSpPr txBox="1"/>
          <p:nvPr/>
        </p:nvSpPr>
        <p:spPr>
          <a:xfrm>
            <a:off x="6782526" y="3372039"/>
            <a:ext cx="102235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54659" marR="5080" indent="-441959">
              <a:lnSpc>
                <a:spcPct val="100000"/>
              </a:lnSpc>
              <a:spcBef>
                <a:spcPts val="95"/>
              </a:spcBef>
            </a:pPr>
            <a:r>
              <a:rPr sz="700" spc="55" dirty="0">
                <a:latin typeface="Trebuchet MS"/>
                <a:cs typeface="Trebuchet MS"/>
              </a:rPr>
              <a:t>Забайкальский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край;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70" dirty="0">
                <a:latin typeface="Trebuchet MS"/>
                <a:cs typeface="Trebuchet MS"/>
              </a:rPr>
              <a:t>22</a:t>
            </a:r>
            <a:endParaRPr sz="700" dirty="0">
              <a:latin typeface="Trebuchet MS"/>
              <a:cs typeface="Trebuchet MS"/>
            </a:endParaRPr>
          </a:p>
        </p:txBody>
      </p:sp>
      <p:sp>
        <p:nvSpPr>
          <p:cNvPr id="21" name="object 24">
            <a:extLst>
              <a:ext uri="{FF2B5EF4-FFF2-40B4-BE49-F238E27FC236}">
                <a16:creationId xmlns:a16="http://schemas.microsoft.com/office/drawing/2014/main" id="{DC95A47B-3A1E-48C2-8E32-4F7A9E18EC50}"/>
              </a:ext>
            </a:extLst>
          </p:cNvPr>
          <p:cNvSpPr txBox="1"/>
          <p:nvPr/>
        </p:nvSpPr>
        <p:spPr>
          <a:xfrm>
            <a:off x="7321768" y="3236404"/>
            <a:ext cx="518159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50" dirty="0">
                <a:solidFill>
                  <a:srgbClr val="FFFFFF"/>
                </a:solidFill>
                <a:latin typeface="Trebuchet MS"/>
                <a:cs typeface="Trebuchet MS"/>
              </a:rPr>
              <a:t>Москва;</a:t>
            </a:r>
            <a:r>
              <a:rPr sz="700" spc="-4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700" spc="-20" dirty="0">
                <a:solidFill>
                  <a:srgbClr val="FFFFFF"/>
                </a:solidFill>
                <a:latin typeface="Trebuchet MS"/>
                <a:cs typeface="Trebuchet MS"/>
              </a:rPr>
              <a:t>19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2" name="object 25">
            <a:extLst>
              <a:ext uri="{FF2B5EF4-FFF2-40B4-BE49-F238E27FC236}">
                <a16:creationId xmlns:a16="http://schemas.microsoft.com/office/drawing/2014/main" id="{D1FA12B9-FFE4-498E-8E5D-BD71CC9E7795}"/>
              </a:ext>
            </a:extLst>
          </p:cNvPr>
          <p:cNvSpPr txBox="1"/>
          <p:nvPr/>
        </p:nvSpPr>
        <p:spPr>
          <a:xfrm>
            <a:off x="6635968" y="3152583"/>
            <a:ext cx="53784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35" dirty="0">
                <a:latin typeface="Trebuchet MS"/>
                <a:cs typeface="Trebuchet MS"/>
              </a:rPr>
              <a:t>область;</a:t>
            </a:r>
            <a:r>
              <a:rPr sz="700" spc="-25" dirty="0">
                <a:latin typeface="Trebuchet MS"/>
                <a:cs typeface="Trebuchet MS"/>
              </a:rPr>
              <a:t> </a:t>
            </a:r>
            <a:r>
              <a:rPr sz="700" spc="-30" dirty="0">
                <a:latin typeface="Trebuchet MS"/>
                <a:cs typeface="Trebuchet MS"/>
              </a:rPr>
              <a:t>18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3" name="object 26">
            <a:extLst>
              <a:ext uri="{FF2B5EF4-FFF2-40B4-BE49-F238E27FC236}">
                <a16:creationId xmlns:a16="http://schemas.microsoft.com/office/drawing/2014/main" id="{A33CACE3-2BD9-4305-8909-7B43404E357C}"/>
              </a:ext>
            </a:extLst>
          </p:cNvPr>
          <p:cNvSpPr txBox="1"/>
          <p:nvPr/>
        </p:nvSpPr>
        <p:spPr>
          <a:xfrm>
            <a:off x="6592535" y="2417381"/>
            <a:ext cx="1168400" cy="760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37845" marR="30480" indent="-500380">
              <a:lnSpc>
                <a:spcPct val="100000"/>
              </a:lnSpc>
              <a:spcBef>
                <a:spcPts val="95"/>
              </a:spcBef>
            </a:pPr>
            <a:r>
              <a:rPr sz="700" spc="55" dirty="0">
                <a:latin typeface="Trebuchet MS"/>
                <a:cs typeface="Trebuchet MS"/>
              </a:rPr>
              <a:t>Свердловская</a:t>
            </a:r>
            <a:r>
              <a:rPr sz="700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 </a:t>
            </a:r>
            <a:r>
              <a:rPr sz="700" spc="-195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12</a:t>
            </a:r>
            <a:endParaRPr sz="700">
              <a:latin typeface="Trebuchet MS"/>
              <a:cs typeface="Trebuchet MS"/>
            </a:endParaRPr>
          </a:p>
          <a:p>
            <a:pPr marL="302895" indent="-265430">
              <a:lnSpc>
                <a:spcPct val="100000"/>
              </a:lnSpc>
              <a:spcBef>
                <a:spcPts val="280"/>
              </a:spcBef>
            </a:pPr>
            <a:r>
              <a:rPr sz="700" spc="40" dirty="0">
                <a:latin typeface="Trebuchet MS"/>
                <a:cs typeface="Trebuchet MS"/>
              </a:rPr>
              <a:t>Тюменская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-20" dirty="0">
                <a:latin typeface="Trebuchet MS"/>
                <a:cs typeface="Trebuchet MS"/>
              </a:rPr>
              <a:t>14</a:t>
            </a:r>
            <a:endParaRPr sz="700">
              <a:latin typeface="Trebuchet MS"/>
              <a:cs typeface="Trebuchet MS"/>
            </a:endParaRPr>
          </a:p>
          <a:p>
            <a:pPr marL="353060" marR="364490" indent="-50800">
              <a:lnSpc>
                <a:spcPct val="100000"/>
              </a:lnSpc>
              <a:spcBef>
                <a:spcPts val="195"/>
              </a:spcBef>
            </a:pPr>
            <a:r>
              <a:rPr sz="700" spc="40" dirty="0">
                <a:latin typeface="Trebuchet MS"/>
                <a:cs typeface="Trebuchet MS"/>
              </a:rPr>
              <a:t>И</a:t>
            </a:r>
            <a:r>
              <a:rPr sz="700" spc="75" dirty="0">
                <a:latin typeface="Trebuchet MS"/>
                <a:cs typeface="Trebuchet MS"/>
              </a:rPr>
              <a:t>р</a:t>
            </a:r>
            <a:r>
              <a:rPr sz="700" spc="40" dirty="0">
                <a:latin typeface="Trebuchet MS"/>
                <a:cs typeface="Trebuchet MS"/>
              </a:rPr>
              <a:t>к</a:t>
            </a:r>
            <a:r>
              <a:rPr sz="700" spc="70" dirty="0">
                <a:latin typeface="Trebuchet MS"/>
                <a:cs typeface="Trebuchet MS"/>
              </a:rPr>
              <a:t>ут</a:t>
            </a:r>
            <a:r>
              <a:rPr sz="700" spc="45" dirty="0">
                <a:latin typeface="Trebuchet MS"/>
                <a:cs typeface="Trebuchet MS"/>
              </a:rPr>
              <a:t>с</a:t>
            </a:r>
            <a:r>
              <a:rPr sz="700" spc="40" dirty="0">
                <a:latin typeface="Trebuchet MS"/>
                <a:cs typeface="Trebuchet MS"/>
              </a:rPr>
              <a:t>к</a:t>
            </a:r>
            <a:r>
              <a:rPr sz="700" spc="100" dirty="0">
                <a:latin typeface="Trebuchet MS"/>
                <a:cs typeface="Trebuchet MS"/>
              </a:rPr>
              <a:t>а</a:t>
            </a:r>
            <a:r>
              <a:rPr sz="700" spc="25" dirty="0">
                <a:latin typeface="Trebuchet MS"/>
                <a:cs typeface="Trebuchet MS"/>
              </a:rPr>
              <a:t>я  </a:t>
            </a:r>
            <a:r>
              <a:rPr sz="700" spc="35" dirty="0">
                <a:latin typeface="Trebuchet MS"/>
                <a:cs typeface="Trebuchet MS"/>
              </a:rPr>
              <a:t>область;</a:t>
            </a:r>
            <a:endParaRPr sz="700">
              <a:latin typeface="Trebuchet MS"/>
              <a:cs typeface="Trebuchet MS"/>
            </a:endParaRPr>
          </a:p>
          <a:p>
            <a:pPr marL="136525">
              <a:lnSpc>
                <a:spcPct val="100000"/>
              </a:lnSpc>
              <a:spcBef>
                <a:spcPts val="275"/>
              </a:spcBef>
            </a:pPr>
            <a:r>
              <a:rPr sz="700" spc="114" dirty="0">
                <a:latin typeface="Trebuchet MS"/>
                <a:cs typeface="Trebuchet MS"/>
              </a:rPr>
              <a:t>О</a:t>
            </a:r>
            <a:r>
              <a:rPr sz="700" spc="5" dirty="0">
                <a:latin typeface="Trebuchet MS"/>
                <a:cs typeface="Trebuchet MS"/>
              </a:rPr>
              <a:t>м</a:t>
            </a:r>
            <a:r>
              <a:rPr sz="700" spc="45" dirty="0">
                <a:latin typeface="Trebuchet MS"/>
                <a:cs typeface="Trebuchet MS"/>
              </a:rPr>
              <a:t>с</a:t>
            </a:r>
            <a:r>
              <a:rPr sz="700" spc="40" dirty="0">
                <a:latin typeface="Trebuchet MS"/>
                <a:cs typeface="Trebuchet MS"/>
              </a:rPr>
              <a:t>к</a:t>
            </a:r>
            <a:r>
              <a:rPr sz="700" spc="100" dirty="0">
                <a:latin typeface="Trebuchet MS"/>
                <a:cs typeface="Trebuchet MS"/>
              </a:rPr>
              <a:t>а</a:t>
            </a:r>
            <a:r>
              <a:rPr sz="700" spc="35" dirty="0">
                <a:latin typeface="Trebuchet MS"/>
                <a:cs typeface="Trebuchet MS"/>
              </a:rPr>
              <a:t>я</a:t>
            </a:r>
            <a:r>
              <a:rPr sz="700" spc="-65" dirty="0">
                <a:latin typeface="Trebuchet MS"/>
                <a:cs typeface="Trebuchet MS"/>
              </a:rPr>
              <a:t> </a:t>
            </a:r>
            <a:r>
              <a:rPr sz="1050" u="sng" spc="-157" baseline="19841" dirty="0">
                <a:uFill>
                  <a:solidFill>
                    <a:srgbClr val="A6A6A6"/>
                  </a:solidFill>
                </a:uFill>
                <a:latin typeface="Trebuchet MS"/>
                <a:cs typeface="Trebuchet MS"/>
              </a:rPr>
              <a:t>1</a:t>
            </a:r>
            <a:r>
              <a:rPr sz="1050" u="sng" spc="97" baseline="19841" dirty="0">
                <a:uFill>
                  <a:solidFill>
                    <a:srgbClr val="A6A6A6"/>
                  </a:solidFill>
                </a:uFill>
                <a:latin typeface="Trebuchet MS"/>
                <a:cs typeface="Trebuchet MS"/>
              </a:rPr>
              <a:t>6</a:t>
            </a:r>
            <a:r>
              <a:rPr sz="1050" u="sng" spc="-112" baseline="19841" dirty="0">
                <a:uFill>
                  <a:solidFill>
                    <a:srgbClr val="A6A6A6"/>
                  </a:solidFill>
                </a:uFill>
                <a:latin typeface="Trebuchet MS"/>
                <a:cs typeface="Trebuchet MS"/>
              </a:rPr>
              <a:t> </a:t>
            </a:r>
            <a:endParaRPr sz="1050" baseline="19841">
              <a:latin typeface="Trebuchet MS"/>
              <a:cs typeface="Trebuchet MS"/>
            </a:endParaRPr>
          </a:p>
        </p:txBody>
      </p:sp>
      <p:sp>
        <p:nvSpPr>
          <p:cNvPr id="24" name="object 27">
            <a:extLst>
              <a:ext uri="{FF2B5EF4-FFF2-40B4-BE49-F238E27FC236}">
                <a16:creationId xmlns:a16="http://schemas.microsoft.com/office/drawing/2014/main" id="{52E3FCF4-65B0-47B9-A5FE-BB0A6A1697DB}"/>
              </a:ext>
            </a:extLst>
          </p:cNvPr>
          <p:cNvSpPr txBox="1"/>
          <p:nvPr/>
        </p:nvSpPr>
        <p:spPr>
          <a:xfrm>
            <a:off x="7140159" y="2359850"/>
            <a:ext cx="115189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45" dirty="0">
                <a:latin typeface="Trebuchet MS"/>
                <a:cs typeface="Trebuchet MS"/>
              </a:rPr>
              <a:t>Челябинская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</a:t>
            </a:r>
            <a:r>
              <a:rPr sz="700" spc="25" dirty="0">
                <a:latin typeface="Trebuchet MS"/>
                <a:cs typeface="Trebuchet MS"/>
              </a:rPr>
              <a:t> </a:t>
            </a:r>
            <a:r>
              <a:rPr sz="700" spc="-105" dirty="0">
                <a:latin typeface="Trebuchet MS"/>
                <a:cs typeface="Trebuchet MS"/>
              </a:rPr>
              <a:t>11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5" name="object 28">
            <a:extLst>
              <a:ext uri="{FF2B5EF4-FFF2-40B4-BE49-F238E27FC236}">
                <a16:creationId xmlns:a16="http://schemas.microsoft.com/office/drawing/2014/main" id="{2A2B4B92-19F6-42D8-BCAE-FCF64EA8FD74}"/>
              </a:ext>
            </a:extLst>
          </p:cNvPr>
          <p:cNvSpPr txBox="1"/>
          <p:nvPr/>
        </p:nvSpPr>
        <p:spPr>
          <a:xfrm>
            <a:off x="6848567" y="2106865"/>
            <a:ext cx="1887855" cy="233679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38100" marR="30480" indent="334010">
              <a:lnSpc>
                <a:spcPts val="800"/>
              </a:lnSpc>
              <a:spcBef>
                <a:spcPts val="155"/>
              </a:spcBef>
              <a:tabLst>
                <a:tab pos="1290320" algn="l"/>
              </a:tabLst>
            </a:pPr>
            <a:r>
              <a:rPr sz="1050" spc="142" baseline="7936" dirty="0">
                <a:latin typeface="Trebuchet MS"/>
                <a:cs typeface="Trebuchet MS"/>
              </a:rPr>
              <a:t>Х</a:t>
            </a:r>
            <a:r>
              <a:rPr sz="1050" spc="135" baseline="7936" dirty="0">
                <a:latin typeface="Trebuchet MS"/>
                <a:cs typeface="Trebuchet MS"/>
              </a:rPr>
              <a:t>а</a:t>
            </a:r>
            <a:r>
              <a:rPr sz="1050" spc="67" baseline="7936" dirty="0">
                <a:latin typeface="Trebuchet MS"/>
                <a:cs typeface="Trebuchet MS"/>
              </a:rPr>
              <a:t>нты</a:t>
            </a:r>
            <a:r>
              <a:rPr sz="1050" baseline="7936" dirty="0">
                <a:latin typeface="Trebuchet MS"/>
                <a:cs typeface="Trebuchet MS"/>
              </a:rPr>
              <a:t>-</a:t>
            </a:r>
            <a:r>
              <a:rPr sz="1050" spc="-120" baseline="7936" dirty="0">
                <a:latin typeface="Trebuchet MS"/>
                <a:cs typeface="Trebuchet MS"/>
              </a:rPr>
              <a:t>…</a:t>
            </a:r>
            <a:r>
              <a:rPr sz="1050" baseline="7936" dirty="0">
                <a:latin typeface="Trebuchet MS"/>
                <a:cs typeface="Trebuchet MS"/>
              </a:rPr>
              <a:t>	</a:t>
            </a:r>
            <a:r>
              <a:rPr sz="700" spc="70" dirty="0">
                <a:latin typeface="Trebuchet MS"/>
                <a:cs typeface="Trebuchet MS"/>
              </a:rPr>
              <a:t>К</a:t>
            </a:r>
            <a:r>
              <a:rPr sz="700" spc="55" dirty="0">
                <a:latin typeface="Trebuchet MS"/>
                <a:cs typeface="Trebuchet MS"/>
              </a:rPr>
              <a:t>ир</a:t>
            </a:r>
            <a:r>
              <a:rPr sz="700" spc="60" dirty="0">
                <a:latin typeface="Trebuchet MS"/>
                <a:cs typeface="Trebuchet MS"/>
              </a:rPr>
              <a:t>ов</a:t>
            </a:r>
            <a:r>
              <a:rPr sz="700" spc="50" dirty="0">
                <a:latin typeface="Trebuchet MS"/>
                <a:cs typeface="Trebuchet MS"/>
              </a:rPr>
              <a:t>с</a:t>
            </a:r>
            <a:r>
              <a:rPr sz="700" spc="40" dirty="0">
                <a:latin typeface="Trebuchet MS"/>
                <a:cs typeface="Trebuchet MS"/>
              </a:rPr>
              <a:t>к</a:t>
            </a:r>
            <a:r>
              <a:rPr sz="700" spc="100" dirty="0">
                <a:latin typeface="Trebuchet MS"/>
                <a:cs typeface="Trebuchet MS"/>
              </a:rPr>
              <a:t>а</a:t>
            </a:r>
            <a:r>
              <a:rPr sz="700" spc="40" dirty="0">
                <a:latin typeface="Trebuchet MS"/>
                <a:cs typeface="Trebuchet MS"/>
              </a:rPr>
              <a:t>я</a:t>
            </a:r>
            <a:r>
              <a:rPr sz="700" spc="-50" dirty="0">
                <a:latin typeface="Trebuchet MS"/>
                <a:cs typeface="Trebuchet MS"/>
              </a:rPr>
              <a:t>…  </a:t>
            </a:r>
            <a:r>
              <a:rPr sz="700" spc="60" dirty="0">
                <a:latin typeface="Trebuchet MS"/>
                <a:cs typeface="Trebuchet MS"/>
              </a:rPr>
              <a:t>Московкая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 </a:t>
            </a:r>
            <a:r>
              <a:rPr sz="700" spc="50" dirty="0">
                <a:latin typeface="Trebuchet MS"/>
                <a:cs typeface="Trebuchet MS"/>
              </a:rPr>
              <a:t>8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6" name="object 29">
            <a:extLst>
              <a:ext uri="{FF2B5EF4-FFF2-40B4-BE49-F238E27FC236}">
                <a16:creationId xmlns:a16="http://schemas.microsoft.com/office/drawing/2014/main" id="{D931CD0F-0093-4594-80AF-278F79C7E65E}"/>
              </a:ext>
            </a:extLst>
          </p:cNvPr>
          <p:cNvSpPr txBox="1"/>
          <p:nvPr/>
        </p:nvSpPr>
        <p:spPr>
          <a:xfrm>
            <a:off x="8553795" y="2001710"/>
            <a:ext cx="993775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00" spc="60" dirty="0">
                <a:latin typeface="Trebuchet MS"/>
                <a:cs typeface="Trebuchet MS"/>
              </a:rPr>
              <a:t>Амурская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35" dirty="0">
                <a:latin typeface="Trebuchet MS"/>
                <a:cs typeface="Trebuchet MS"/>
              </a:rPr>
              <a:t>область;</a:t>
            </a:r>
            <a:r>
              <a:rPr sz="700" spc="15" dirty="0">
                <a:latin typeface="Trebuchet MS"/>
                <a:cs typeface="Trebuchet MS"/>
              </a:rPr>
              <a:t> </a:t>
            </a:r>
            <a:r>
              <a:rPr sz="700" spc="75" dirty="0">
                <a:latin typeface="Trebuchet MS"/>
                <a:cs typeface="Trebuchet MS"/>
              </a:rPr>
              <a:t>5</a:t>
            </a:r>
            <a:endParaRPr sz="700">
              <a:latin typeface="Trebuchet MS"/>
              <a:cs typeface="Trebuchet MS"/>
            </a:endParaRPr>
          </a:p>
        </p:txBody>
      </p:sp>
      <p:sp>
        <p:nvSpPr>
          <p:cNvPr id="27" name="object 30">
            <a:extLst>
              <a:ext uri="{FF2B5EF4-FFF2-40B4-BE49-F238E27FC236}">
                <a16:creationId xmlns:a16="http://schemas.microsoft.com/office/drawing/2014/main" id="{F0E9E5D6-8F5A-4B15-9D99-E51DD8B96B9B}"/>
              </a:ext>
            </a:extLst>
          </p:cNvPr>
          <p:cNvSpPr txBox="1"/>
          <p:nvPr/>
        </p:nvSpPr>
        <p:spPr>
          <a:xfrm>
            <a:off x="9097482" y="2128456"/>
            <a:ext cx="1464310" cy="132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700" spc="45" dirty="0">
                <a:latin typeface="Trebuchet MS"/>
                <a:cs typeface="Trebuchet MS"/>
              </a:rPr>
              <a:t>Пермский</a:t>
            </a:r>
            <a:r>
              <a:rPr sz="700" spc="10" dirty="0">
                <a:latin typeface="Trebuchet MS"/>
                <a:cs typeface="Trebuchet MS"/>
              </a:rPr>
              <a:t> </a:t>
            </a:r>
            <a:r>
              <a:rPr sz="700" spc="40" dirty="0">
                <a:latin typeface="Trebuchet MS"/>
                <a:cs typeface="Trebuchet MS"/>
              </a:rPr>
              <a:t>край;</a:t>
            </a:r>
            <a:r>
              <a:rPr sz="700" spc="-10" dirty="0">
                <a:latin typeface="Trebuchet MS"/>
                <a:cs typeface="Trebuchet MS"/>
              </a:rPr>
              <a:t> </a:t>
            </a:r>
            <a:r>
              <a:rPr sz="700" spc="25" dirty="0">
                <a:latin typeface="Trebuchet MS"/>
                <a:cs typeface="Trebuchet MS"/>
              </a:rPr>
              <a:t>5</a:t>
            </a:r>
            <a:r>
              <a:rPr sz="1050" spc="37" baseline="-15873" dirty="0">
                <a:latin typeface="Trebuchet MS"/>
                <a:cs typeface="Trebuchet MS"/>
              </a:rPr>
              <a:t>Татарстан;</a:t>
            </a:r>
            <a:r>
              <a:rPr sz="1050" baseline="-15873" dirty="0">
                <a:latin typeface="Trebuchet MS"/>
                <a:cs typeface="Trebuchet MS"/>
              </a:rPr>
              <a:t> </a:t>
            </a:r>
            <a:r>
              <a:rPr sz="1050" spc="112" baseline="-15873" dirty="0">
                <a:latin typeface="Trebuchet MS"/>
                <a:cs typeface="Trebuchet MS"/>
              </a:rPr>
              <a:t>5</a:t>
            </a:r>
            <a:endParaRPr sz="1050" baseline="-15873">
              <a:latin typeface="Trebuchet MS"/>
              <a:cs typeface="Trebuchet MS"/>
            </a:endParaRPr>
          </a:p>
        </p:txBody>
      </p:sp>
      <p:sp>
        <p:nvSpPr>
          <p:cNvPr id="28" name="object 16">
            <a:extLst>
              <a:ext uri="{FF2B5EF4-FFF2-40B4-BE49-F238E27FC236}">
                <a16:creationId xmlns:a16="http://schemas.microsoft.com/office/drawing/2014/main" id="{7F6B7ECB-F5CC-40C4-81D4-CAC8D70A0A8A}"/>
              </a:ext>
            </a:extLst>
          </p:cNvPr>
          <p:cNvSpPr txBox="1"/>
          <p:nvPr/>
        </p:nvSpPr>
        <p:spPr>
          <a:xfrm>
            <a:off x="89620" y="1634184"/>
            <a:ext cx="7101415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spc="155" dirty="0" err="1">
                <a:latin typeface="Acrom" panose="00000500000000000000" pitchFamily="50" charset="-52"/>
                <a:cs typeface="Trebuchet MS"/>
              </a:rPr>
              <a:t>Уча</a:t>
            </a:r>
            <a:r>
              <a:rPr lang="ru-RU" sz="1600" spc="155" dirty="0" err="1">
                <a:latin typeface="Acrom" panose="00000500000000000000" pitchFamily="50" charset="-52"/>
                <a:cs typeface="Trebuchet MS"/>
              </a:rPr>
              <a:t>щимися</a:t>
            </a:r>
            <a:r>
              <a:rPr sz="1600" spc="25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75" dirty="0">
                <a:latin typeface="Acrom" panose="00000500000000000000" pitchFamily="50" charset="-52"/>
                <a:cs typeface="Trebuchet MS"/>
              </a:rPr>
              <a:t>ЛШ</a:t>
            </a:r>
            <a:r>
              <a:rPr sz="1600" spc="15" dirty="0">
                <a:latin typeface="Acrom" panose="00000500000000000000" pitchFamily="50" charset="-52"/>
                <a:cs typeface="Trebuchet MS"/>
              </a:rPr>
              <a:t> </a:t>
            </a:r>
            <a:r>
              <a:rPr lang="ru-RU" sz="1600" spc="105" dirty="0">
                <a:latin typeface="Acrom" panose="00000500000000000000" pitchFamily="50" charset="-52"/>
                <a:cs typeface="Trebuchet MS"/>
              </a:rPr>
              <a:t>стали</a:t>
            </a:r>
            <a:r>
              <a:rPr sz="1600" spc="30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60" dirty="0">
                <a:latin typeface="Acrom" panose="00000500000000000000" pitchFamily="50" charset="-52"/>
                <a:cs typeface="Trebuchet MS"/>
              </a:rPr>
              <a:t>ребята</a:t>
            </a:r>
            <a:r>
              <a:rPr sz="1600" spc="40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50" dirty="0">
                <a:latin typeface="Acrom" panose="00000500000000000000" pitchFamily="50" charset="-52"/>
                <a:cs typeface="Trebuchet MS"/>
              </a:rPr>
              <a:t>из </a:t>
            </a:r>
            <a:r>
              <a:rPr sz="1600" spc="-525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-30" dirty="0">
                <a:latin typeface="Acrom" panose="00000500000000000000" pitchFamily="50" charset="-52"/>
                <a:cs typeface="Trebuchet MS"/>
              </a:rPr>
              <a:t>51 </a:t>
            </a:r>
            <a:r>
              <a:rPr sz="1600" spc="165" dirty="0">
                <a:latin typeface="Acrom" panose="00000500000000000000" pitchFamily="50" charset="-52"/>
                <a:cs typeface="Trebuchet MS"/>
              </a:rPr>
              <a:t>региона </a:t>
            </a:r>
            <a:r>
              <a:rPr sz="1600" spc="320" dirty="0">
                <a:latin typeface="Acrom" panose="00000500000000000000" pitchFamily="50" charset="-52"/>
                <a:cs typeface="Trebuchet MS"/>
              </a:rPr>
              <a:t>РФ, </a:t>
            </a:r>
            <a:br>
              <a:rPr lang="en-US" sz="1600" spc="320" dirty="0">
                <a:latin typeface="Acrom" panose="00000500000000000000" pitchFamily="50" charset="-52"/>
                <a:cs typeface="Trebuchet MS"/>
              </a:rPr>
            </a:br>
            <a:r>
              <a:rPr sz="1600" spc="150" dirty="0" err="1">
                <a:latin typeface="Acrom" panose="00000500000000000000" pitchFamily="50" charset="-52"/>
                <a:cs typeface="Trebuchet MS"/>
              </a:rPr>
              <a:t>из</a:t>
            </a:r>
            <a:r>
              <a:rPr sz="1600" spc="155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90" dirty="0" err="1">
                <a:latin typeface="Acrom" panose="00000500000000000000" pitchFamily="50" charset="-52"/>
                <a:cs typeface="Trebuchet MS"/>
              </a:rPr>
              <a:t>Казахстан</a:t>
            </a:r>
            <a:r>
              <a:rPr lang="ru-RU" sz="1600" spc="190" dirty="0">
                <a:latin typeface="Acrom" panose="00000500000000000000" pitchFamily="50" charset="-52"/>
                <a:cs typeface="Trebuchet MS"/>
              </a:rPr>
              <a:t>а,</a:t>
            </a:r>
            <a:r>
              <a:rPr sz="1600" spc="114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30" dirty="0" err="1">
                <a:latin typeface="Acrom" panose="00000500000000000000" pitchFamily="50" charset="-52"/>
                <a:cs typeface="Trebuchet MS"/>
              </a:rPr>
              <a:t>Кыргызстан</a:t>
            </a:r>
            <a:r>
              <a:rPr lang="ru-RU" sz="1600" spc="130" dirty="0">
                <a:latin typeface="Acrom" panose="00000500000000000000" pitchFamily="50" charset="-52"/>
                <a:cs typeface="Trebuchet MS"/>
              </a:rPr>
              <a:t>а</a:t>
            </a:r>
            <a:r>
              <a:rPr sz="1600" spc="130" dirty="0">
                <a:latin typeface="Acrom" panose="00000500000000000000" pitchFamily="50" charset="-52"/>
                <a:cs typeface="Trebuchet MS"/>
              </a:rPr>
              <a:t>,</a:t>
            </a:r>
            <a:r>
              <a:rPr sz="1600" spc="40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70" dirty="0">
                <a:latin typeface="Acrom" panose="00000500000000000000" pitchFamily="50" charset="-52"/>
                <a:cs typeface="Trebuchet MS"/>
              </a:rPr>
              <a:t>Узбекистана</a:t>
            </a:r>
            <a:r>
              <a:rPr sz="1600" spc="30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114" dirty="0">
                <a:latin typeface="Acrom" panose="00000500000000000000" pitchFamily="50" charset="-52"/>
                <a:cs typeface="Trebuchet MS"/>
              </a:rPr>
              <a:t>и</a:t>
            </a:r>
            <a:r>
              <a:rPr sz="1600" spc="15" dirty="0">
                <a:latin typeface="Acrom" panose="00000500000000000000" pitchFamily="50" charset="-52"/>
                <a:cs typeface="Trebuchet MS"/>
              </a:rPr>
              <a:t> </a:t>
            </a:r>
            <a:r>
              <a:rPr sz="1600" spc="200" dirty="0">
                <a:latin typeface="Acrom" panose="00000500000000000000" pitchFamily="50" charset="-52"/>
                <a:cs typeface="Trebuchet MS"/>
              </a:rPr>
              <a:t>КНР</a:t>
            </a:r>
            <a:endParaRPr sz="1600" dirty="0">
              <a:latin typeface="Acrom" panose="00000500000000000000" pitchFamily="50" charset="-52"/>
              <a:cs typeface="Trebuchet MS"/>
            </a:endParaRPr>
          </a:p>
        </p:txBody>
      </p:sp>
      <p:sp>
        <p:nvSpPr>
          <p:cNvPr id="29" name="object 4">
            <a:extLst>
              <a:ext uri="{FF2B5EF4-FFF2-40B4-BE49-F238E27FC236}">
                <a16:creationId xmlns:a16="http://schemas.microsoft.com/office/drawing/2014/main" id="{96511FC9-8637-44AC-A625-84BB7946E9EB}"/>
              </a:ext>
            </a:extLst>
          </p:cNvPr>
          <p:cNvSpPr txBox="1"/>
          <p:nvPr/>
        </p:nvSpPr>
        <p:spPr>
          <a:xfrm>
            <a:off x="1238756" y="2528328"/>
            <a:ext cx="147383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55" dirty="0">
                <a:latin typeface="Trebuchet MS"/>
                <a:cs typeface="Trebuchet MS"/>
              </a:rPr>
              <a:t>9</a:t>
            </a:r>
            <a:r>
              <a:rPr sz="1600" b="1" spc="-5" dirty="0">
                <a:latin typeface="Trebuchet MS"/>
                <a:cs typeface="Trebuchet MS"/>
              </a:rPr>
              <a:t> </a:t>
            </a:r>
            <a:r>
              <a:rPr sz="1600" b="1" spc="80" dirty="0">
                <a:latin typeface="Trebuchet MS"/>
                <a:cs typeface="Trebuchet MS"/>
              </a:rPr>
              <a:t>классов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spc="114" dirty="0">
                <a:latin typeface="Trebuchet MS"/>
                <a:cs typeface="Trebuchet MS"/>
              </a:rPr>
              <a:t>297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145" dirty="0">
                <a:latin typeface="Trebuchet MS"/>
                <a:cs typeface="Trebuchet MS"/>
              </a:rPr>
              <a:t>учеников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0" name="object 5">
            <a:extLst>
              <a:ext uri="{FF2B5EF4-FFF2-40B4-BE49-F238E27FC236}">
                <a16:creationId xmlns:a16="http://schemas.microsoft.com/office/drawing/2014/main" id="{7B67D1B1-FBBA-4348-BD05-2CFCF76C39E6}"/>
              </a:ext>
            </a:extLst>
          </p:cNvPr>
          <p:cNvSpPr txBox="1"/>
          <p:nvPr/>
        </p:nvSpPr>
        <p:spPr>
          <a:xfrm>
            <a:off x="1238756" y="3856671"/>
            <a:ext cx="137795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65" dirty="0">
                <a:latin typeface="Trebuchet MS"/>
                <a:cs typeface="Trebuchet MS"/>
              </a:rPr>
              <a:t>13</a:t>
            </a:r>
            <a:r>
              <a:rPr sz="1600" b="1" spc="5" dirty="0">
                <a:latin typeface="Trebuchet MS"/>
                <a:cs typeface="Trebuchet MS"/>
              </a:rPr>
              <a:t> </a:t>
            </a:r>
            <a:r>
              <a:rPr sz="1600" b="1" spc="80" dirty="0">
                <a:latin typeface="Trebuchet MS"/>
                <a:cs typeface="Trebuchet MS"/>
              </a:rPr>
              <a:t>классов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175" dirty="0">
                <a:latin typeface="Trebuchet MS"/>
                <a:cs typeface="Trebuchet MS"/>
              </a:rPr>
              <a:t>363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155" dirty="0">
                <a:latin typeface="Trebuchet MS"/>
                <a:cs typeface="Trebuchet MS"/>
              </a:rPr>
              <a:t>ученика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1" name="object 6">
            <a:extLst>
              <a:ext uri="{FF2B5EF4-FFF2-40B4-BE49-F238E27FC236}">
                <a16:creationId xmlns:a16="http://schemas.microsoft.com/office/drawing/2014/main" id="{7E065578-C0A2-4973-9D3C-CD27BCD7CB54}"/>
              </a:ext>
            </a:extLst>
          </p:cNvPr>
          <p:cNvSpPr txBox="1"/>
          <p:nvPr/>
        </p:nvSpPr>
        <p:spPr>
          <a:xfrm>
            <a:off x="1239391" y="5184329"/>
            <a:ext cx="144018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95" dirty="0">
                <a:latin typeface="Trebuchet MS"/>
                <a:cs typeface="Trebuchet MS"/>
              </a:rPr>
              <a:t>5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b="1" spc="75" dirty="0">
                <a:latin typeface="Trebuchet MS"/>
                <a:cs typeface="Trebuchet MS"/>
              </a:rPr>
              <a:t>классов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spc="30" dirty="0">
                <a:latin typeface="Trebuchet MS"/>
                <a:cs typeface="Trebuchet MS"/>
              </a:rPr>
              <a:t>139</a:t>
            </a:r>
            <a:r>
              <a:rPr sz="1600" spc="-50" dirty="0">
                <a:latin typeface="Trebuchet MS"/>
                <a:cs typeface="Trebuchet MS"/>
              </a:rPr>
              <a:t> </a:t>
            </a:r>
            <a:r>
              <a:rPr sz="1600" spc="145" dirty="0">
                <a:latin typeface="Trebuchet MS"/>
                <a:cs typeface="Trebuchet MS"/>
              </a:rPr>
              <a:t>учеников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E3736A34-C22E-4FA2-824A-ED3C2D777AD3}"/>
              </a:ext>
            </a:extLst>
          </p:cNvPr>
          <p:cNvSpPr/>
          <p:nvPr/>
        </p:nvSpPr>
        <p:spPr>
          <a:xfrm>
            <a:off x="262800" y="2394266"/>
            <a:ext cx="810260" cy="804545"/>
          </a:xfrm>
          <a:custGeom>
            <a:avLst/>
            <a:gdLst/>
            <a:ahLst/>
            <a:cxnLst/>
            <a:rect l="l" t="t" r="r" b="b"/>
            <a:pathLst>
              <a:path w="810260" h="804545">
                <a:moveTo>
                  <a:pt x="675601" y="0"/>
                </a:moveTo>
                <a:lnTo>
                  <a:pt x="134073" y="0"/>
                </a:lnTo>
                <a:lnTo>
                  <a:pt x="91693" y="6839"/>
                </a:lnTo>
                <a:lnTo>
                  <a:pt x="54888" y="25883"/>
                </a:lnTo>
                <a:lnTo>
                  <a:pt x="25866" y="54918"/>
                </a:lnTo>
                <a:lnTo>
                  <a:pt x="6834" y="91732"/>
                </a:lnTo>
                <a:lnTo>
                  <a:pt x="0" y="134112"/>
                </a:lnTo>
                <a:lnTo>
                  <a:pt x="0" y="670433"/>
                </a:lnTo>
                <a:lnTo>
                  <a:pt x="6834" y="712812"/>
                </a:lnTo>
                <a:lnTo>
                  <a:pt x="25866" y="749626"/>
                </a:lnTo>
                <a:lnTo>
                  <a:pt x="54888" y="778661"/>
                </a:lnTo>
                <a:lnTo>
                  <a:pt x="91693" y="797705"/>
                </a:lnTo>
                <a:lnTo>
                  <a:pt x="134073" y="804545"/>
                </a:lnTo>
                <a:lnTo>
                  <a:pt x="675601" y="804545"/>
                </a:lnTo>
                <a:lnTo>
                  <a:pt x="717982" y="797705"/>
                </a:lnTo>
                <a:lnTo>
                  <a:pt x="754787" y="778661"/>
                </a:lnTo>
                <a:lnTo>
                  <a:pt x="783809" y="749626"/>
                </a:lnTo>
                <a:lnTo>
                  <a:pt x="802841" y="712812"/>
                </a:lnTo>
                <a:lnTo>
                  <a:pt x="809675" y="670433"/>
                </a:lnTo>
                <a:lnTo>
                  <a:pt x="809675" y="134112"/>
                </a:lnTo>
                <a:lnTo>
                  <a:pt x="802841" y="91732"/>
                </a:lnTo>
                <a:lnTo>
                  <a:pt x="783809" y="54918"/>
                </a:lnTo>
                <a:lnTo>
                  <a:pt x="754787" y="25883"/>
                </a:lnTo>
                <a:lnTo>
                  <a:pt x="717982" y="6839"/>
                </a:lnTo>
                <a:lnTo>
                  <a:pt x="675601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8">
            <a:extLst>
              <a:ext uri="{FF2B5EF4-FFF2-40B4-BE49-F238E27FC236}">
                <a16:creationId xmlns:a16="http://schemas.microsoft.com/office/drawing/2014/main" id="{9F72B1C5-2539-4E3F-9D70-3BAE0117ECD8}"/>
              </a:ext>
            </a:extLst>
          </p:cNvPr>
          <p:cNvSpPr txBox="1"/>
          <p:nvPr/>
        </p:nvSpPr>
        <p:spPr>
          <a:xfrm>
            <a:off x="547496" y="2554541"/>
            <a:ext cx="2406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50" dirty="0">
                <a:solidFill>
                  <a:srgbClr val="FFFFFF"/>
                </a:solidFill>
                <a:latin typeface="Trebuchet MS"/>
                <a:cs typeface="Trebuchet MS"/>
              </a:rPr>
              <a:t>8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4" name="object 9">
            <a:extLst>
              <a:ext uri="{FF2B5EF4-FFF2-40B4-BE49-F238E27FC236}">
                <a16:creationId xmlns:a16="http://schemas.microsoft.com/office/drawing/2014/main" id="{F1C365A8-3AFE-46B3-922D-A5136E9BD36E}"/>
              </a:ext>
            </a:extLst>
          </p:cNvPr>
          <p:cNvSpPr/>
          <p:nvPr/>
        </p:nvSpPr>
        <p:spPr>
          <a:xfrm>
            <a:off x="262800" y="3721797"/>
            <a:ext cx="810260" cy="804545"/>
          </a:xfrm>
          <a:custGeom>
            <a:avLst/>
            <a:gdLst/>
            <a:ahLst/>
            <a:cxnLst/>
            <a:rect l="l" t="t" r="r" b="b"/>
            <a:pathLst>
              <a:path w="810260" h="804545">
                <a:moveTo>
                  <a:pt x="675601" y="0"/>
                </a:moveTo>
                <a:lnTo>
                  <a:pt x="134073" y="0"/>
                </a:lnTo>
                <a:lnTo>
                  <a:pt x="91693" y="6839"/>
                </a:lnTo>
                <a:lnTo>
                  <a:pt x="54888" y="25883"/>
                </a:lnTo>
                <a:lnTo>
                  <a:pt x="25866" y="54918"/>
                </a:lnTo>
                <a:lnTo>
                  <a:pt x="6834" y="91732"/>
                </a:lnTo>
                <a:lnTo>
                  <a:pt x="0" y="134112"/>
                </a:lnTo>
                <a:lnTo>
                  <a:pt x="0" y="670432"/>
                </a:lnTo>
                <a:lnTo>
                  <a:pt x="6834" y="712812"/>
                </a:lnTo>
                <a:lnTo>
                  <a:pt x="25866" y="749626"/>
                </a:lnTo>
                <a:lnTo>
                  <a:pt x="54888" y="778661"/>
                </a:lnTo>
                <a:lnTo>
                  <a:pt x="91693" y="797705"/>
                </a:lnTo>
                <a:lnTo>
                  <a:pt x="134073" y="804544"/>
                </a:lnTo>
                <a:lnTo>
                  <a:pt x="675601" y="804544"/>
                </a:lnTo>
                <a:lnTo>
                  <a:pt x="717982" y="797705"/>
                </a:lnTo>
                <a:lnTo>
                  <a:pt x="754787" y="778661"/>
                </a:lnTo>
                <a:lnTo>
                  <a:pt x="783809" y="749626"/>
                </a:lnTo>
                <a:lnTo>
                  <a:pt x="802841" y="712812"/>
                </a:lnTo>
                <a:lnTo>
                  <a:pt x="809675" y="670432"/>
                </a:lnTo>
                <a:lnTo>
                  <a:pt x="809675" y="134112"/>
                </a:lnTo>
                <a:lnTo>
                  <a:pt x="802841" y="91732"/>
                </a:lnTo>
                <a:lnTo>
                  <a:pt x="783809" y="54918"/>
                </a:lnTo>
                <a:lnTo>
                  <a:pt x="754787" y="25883"/>
                </a:lnTo>
                <a:lnTo>
                  <a:pt x="717982" y="6839"/>
                </a:lnTo>
                <a:lnTo>
                  <a:pt x="675601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10">
            <a:extLst>
              <a:ext uri="{FF2B5EF4-FFF2-40B4-BE49-F238E27FC236}">
                <a16:creationId xmlns:a16="http://schemas.microsoft.com/office/drawing/2014/main" id="{23AD1C86-CCB5-481F-8E7F-6C4040C1EF50}"/>
              </a:ext>
            </a:extLst>
          </p:cNvPr>
          <p:cNvSpPr txBox="1"/>
          <p:nvPr/>
        </p:nvSpPr>
        <p:spPr>
          <a:xfrm>
            <a:off x="544143" y="3881894"/>
            <a:ext cx="2463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95" dirty="0">
                <a:solidFill>
                  <a:srgbClr val="FFFFFF"/>
                </a:solidFill>
                <a:latin typeface="Trebuchet MS"/>
                <a:cs typeface="Trebuchet MS"/>
              </a:rPr>
              <a:t>9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6" name="object 11">
            <a:extLst>
              <a:ext uri="{FF2B5EF4-FFF2-40B4-BE49-F238E27FC236}">
                <a16:creationId xmlns:a16="http://schemas.microsoft.com/office/drawing/2014/main" id="{2482038C-B963-43E5-B01F-7E301CE6F0FA}"/>
              </a:ext>
            </a:extLst>
          </p:cNvPr>
          <p:cNvSpPr/>
          <p:nvPr/>
        </p:nvSpPr>
        <p:spPr>
          <a:xfrm>
            <a:off x="262800" y="5049328"/>
            <a:ext cx="810260" cy="804545"/>
          </a:xfrm>
          <a:custGeom>
            <a:avLst/>
            <a:gdLst/>
            <a:ahLst/>
            <a:cxnLst/>
            <a:rect l="l" t="t" r="r" b="b"/>
            <a:pathLst>
              <a:path w="810260" h="804545">
                <a:moveTo>
                  <a:pt x="675601" y="0"/>
                </a:moveTo>
                <a:lnTo>
                  <a:pt x="134073" y="0"/>
                </a:lnTo>
                <a:lnTo>
                  <a:pt x="91693" y="6839"/>
                </a:lnTo>
                <a:lnTo>
                  <a:pt x="54888" y="25883"/>
                </a:lnTo>
                <a:lnTo>
                  <a:pt x="25866" y="54918"/>
                </a:lnTo>
                <a:lnTo>
                  <a:pt x="6834" y="91732"/>
                </a:lnTo>
                <a:lnTo>
                  <a:pt x="0" y="134111"/>
                </a:lnTo>
                <a:lnTo>
                  <a:pt x="0" y="670407"/>
                </a:lnTo>
                <a:lnTo>
                  <a:pt x="6834" y="712789"/>
                </a:lnTo>
                <a:lnTo>
                  <a:pt x="25866" y="749597"/>
                </a:lnTo>
                <a:lnTo>
                  <a:pt x="54888" y="778623"/>
                </a:lnTo>
                <a:lnTo>
                  <a:pt x="91693" y="797658"/>
                </a:lnTo>
                <a:lnTo>
                  <a:pt x="134073" y="804494"/>
                </a:lnTo>
                <a:lnTo>
                  <a:pt x="675601" y="804494"/>
                </a:lnTo>
                <a:lnTo>
                  <a:pt x="717982" y="797658"/>
                </a:lnTo>
                <a:lnTo>
                  <a:pt x="754787" y="778623"/>
                </a:lnTo>
                <a:lnTo>
                  <a:pt x="783809" y="749597"/>
                </a:lnTo>
                <a:lnTo>
                  <a:pt x="802841" y="712789"/>
                </a:lnTo>
                <a:lnTo>
                  <a:pt x="809675" y="670407"/>
                </a:lnTo>
                <a:lnTo>
                  <a:pt x="809675" y="134111"/>
                </a:lnTo>
                <a:lnTo>
                  <a:pt x="802841" y="91732"/>
                </a:lnTo>
                <a:lnTo>
                  <a:pt x="783809" y="54918"/>
                </a:lnTo>
                <a:lnTo>
                  <a:pt x="754787" y="25883"/>
                </a:lnTo>
                <a:lnTo>
                  <a:pt x="717982" y="6839"/>
                </a:lnTo>
                <a:lnTo>
                  <a:pt x="675601" y="0"/>
                </a:lnTo>
                <a:close/>
              </a:path>
            </a:pathLst>
          </a:custGeom>
          <a:solidFill>
            <a:srgbClr val="365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12">
            <a:extLst>
              <a:ext uri="{FF2B5EF4-FFF2-40B4-BE49-F238E27FC236}">
                <a16:creationId xmlns:a16="http://schemas.microsoft.com/office/drawing/2014/main" id="{6B3065B1-109A-4DF1-B1E2-60CF45052D29}"/>
              </a:ext>
            </a:extLst>
          </p:cNvPr>
          <p:cNvSpPr txBox="1"/>
          <p:nvPr/>
        </p:nvSpPr>
        <p:spPr>
          <a:xfrm>
            <a:off x="429843" y="5210238"/>
            <a:ext cx="4743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20" dirty="0">
                <a:solidFill>
                  <a:srgbClr val="FFFFFF"/>
                </a:solidFill>
                <a:latin typeface="Trebuchet MS"/>
                <a:cs typeface="Trebuchet MS"/>
              </a:rPr>
              <a:t>10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8" name="object 13">
            <a:extLst>
              <a:ext uri="{FF2B5EF4-FFF2-40B4-BE49-F238E27FC236}">
                <a16:creationId xmlns:a16="http://schemas.microsoft.com/office/drawing/2014/main" id="{B1426FFD-E492-47A7-B766-96B9DF9B4881}"/>
              </a:ext>
            </a:extLst>
          </p:cNvPr>
          <p:cNvSpPr txBox="1"/>
          <p:nvPr/>
        </p:nvSpPr>
        <p:spPr>
          <a:xfrm>
            <a:off x="2929761" y="3856671"/>
            <a:ext cx="157226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85" dirty="0">
                <a:latin typeface="Trebuchet MS"/>
                <a:cs typeface="Trebuchet MS"/>
              </a:rPr>
              <a:t>физ-мат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5" dirty="0">
                <a:latin typeface="Trebuchet MS"/>
                <a:cs typeface="Trebuchet MS"/>
              </a:rPr>
              <a:t> </a:t>
            </a:r>
            <a:r>
              <a:rPr sz="1600" spc="275" dirty="0">
                <a:latin typeface="Trebuchet MS"/>
                <a:cs typeface="Trebuchet MS"/>
              </a:rPr>
              <a:t>250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35" dirty="0">
                <a:latin typeface="Trebuchet MS"/>
                <a:cs typeface="Trebuchet MS"/>
              </a:rPr>
              <a:t>хим-био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-105" dirty="0">
                <a:latin typeface="Trebuchet MS"/>
                <a:cs typeface="Trebuchet MS"/>
              </a:rPr>
              <a:t>113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39" name="object 14">
            <a:extLst>
              <a:ext uri="{FF2B5EF4-FFF2-40B4-BE49-F238E27FC236}">
                <a16:creationId xmlns:a16="http://schemas.microsoft.com/office/drawing/2014/main" id="{34418206-EDDD-4917-8D03-948CDBE5F3D1}"/>
              </a:ext>
            </a:extLst>
          </p:cNvPr>
          <p:cNvSpPr txBox="1"/>
          <p:nvPr/>
        </p:nvSpPr>
        <p:spPr>
          <a:xfrm>
            <a:off x="2929761" y="5184329"/>
            <a:ext cx="139954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85" dirty="0">
                <a:latin typeface="Trebuchet MS"/>
                <a:cs typeface="Trebuchet MS"/>
              </a:rPr>
              <a:t>физ-мат</a:t>
            </a:r>
            <a:r>
              <a:rPr sz="1600" b="1" spc="-15" dirty="0">
                <a:latin typeface="Trebuchet MS"/>
                <a:cs typeface="Trebuchet MS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-10" dirty="0">
                <a:latin typeface="Trebuchet MS"/>
                <a:cs typeface="Trebuchet MS"/>
              </a:rPr>
              <a:t> </a:t>
            </a:r>
            <a:r>
              <a:rPr sz="1600" spc="160" dirty="0">
                <a:latin typeface="Trebuchet MS"/>
                <a:cs typeface="Trebuchet MS"/>
              </a:rPr>
              <a:t>92</a:t>
            </a:r>
            <a:endParaRPr sz="160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</a:pPr>
            <a:r>
              <a:rPr sz="1600" b="1" spc="35" dirty="0">
                <a:latin typeface="Trebuchet MS"/>
                <a:cs typeface="Trebuchet MS"/>
              </a:rPr>
              <a:t>хим-био</a:t>
            </a:r>
            <a:r>
              <a:rPr sz="1600" b="1" spc="20" dirty="0">
                <a:latin typeface="Trebuchet MS"/>
                <a:cs typeface="Trebuchet MS"/>
              </a:rPr>
              <a:t> </a:t>
            </a:r>
            <a:r>
              <a:rPr sz="1600" spc="204" dirty="0">
                <a:latin typeface="Trebuchet MS"/>
                <a:cs typeface="Trebuchet MS"/>
              </a:rPr>
              <a:t>–</a:t>
            </a:r>
            <a:r>
              <a:rPr sz="1600" spc="5" dirty="0">
                <a:latin typeface="Trebuchet MS"/>
                <a:cs typeface="Trebuchet MS"/>
              </a:rPr>
              <a:t> </a:t>
            </a:r>
            <a:r>
              <a:rPr sz="1600" spc="95" dirty="0">
                <a:latin typeface="Trebuchet MS"/>
                <a:cs typeface="Trebuchet MS"/>
              </a:rPr>
              <a:t>47</a:t>
            </a:r>
            <a:endParaRPr sz="1600">
              <a:latin typeface="Trebuchet MS"/>
              <a:cs typeface="Trebuchet MS"/>
            </a:endParaRPr>
          </a:p>
        </p:txBody>
      </p:sp>
      <p:sp>
        <p:nvSpPr>
          <p:cNvPr id="40" name="object 2">
            <a:extLst>
              <a:ext uri="{FF2B5EF4-FFF2-40B4-BE49-F238E27FC236}">
                <a16:creationId xmlns:a16="http://schemas.microsoft.com/office/drawing/2014/main" id="{EB91DC6C-9A28-4777-81DD-A793D67607BE}"/>
              </a:ext>
            </a:extLst>
          </p:cNvPr>
          <p:cNvSpPr txBox="1"/>
          <p:nvPr/>
        </p:nvSpPr>
        <p:spPr>
          <a:xfrm>
            <a:off x="5042619" y="5602013"/>
            <a:ext cx="6853555" cy="1016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6500" spc="680" dirty="0">
                <a:solidFill>
                  <a:srgbClr val="465F40"/>
                </a:solidFill>
                <a:latin typeface="Trebuchet MS"/>
                <a:cs typeface="Trebuchet MS"/>
              </a:rPr>
              <a:t>292</a:t>
            </a:r>
            <a:r>
              <a:rPr sz="6500" spc="120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465F40"/>
                </a:solidFill>
                <a:latin typeface="Trebuchet MS"/>
                <a:cs typeface="Trebuchet MS"/>
              </a:rPr>
              <a:t>УЧАСТНИКА</a:t>
            </a:r>
            <a:r>
              <a:rPr sz="1800" spc="15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175" dirty="0">
                <a:solidFill>
                  <a:srgbClr val="465F40"/>
                </a:solidFill>
                <a:latin typeface="Trebuchet MS"/>
                <a:cs typeface="Trebuchet MS"/>
              </a:rPr>
              <a:t>ЛШ</a:t>
            </a:r>
            <a:r>
              <a:rPr sz="1800" spc="35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180" dirty="0">
                <a:solidFill>
                  <a:srgbClr val="465F40"/>
                </a:solidFill>
                <a:latin typeface="Trebuchet MS"/>
                <a:cs typeface="Trebuchet MS"/>
              </a:rPr>
              <a:t>ЗАЧИСЛЕНО</a:t>
            </a:r>
            <a:r>
              <a:rPr sz="1800" spc="35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220" dirty="0">
                <a:solidFill>
                  <a:srgbClr val="465F40"/>
                </a:solidFill>
                <a:latin typeface="Trebuchet MS"/>
                <a:cs typeface="Trebuchet MS"/>
              </a:rPr>
              <a:t>В</a:t>
            </a:r>
            <a:r>
              <a:rPr sz="1800" spc="30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225" dirty="0">
                <a:solidFill>
                  <a:srgbClr val="465F40"/>
                </a:solidFill>
                <a:latin typeface="Trebuchet MS"/>
                <a:cs typeface="Trebuchet MS"/>
              </a:rPr>
              <a:t>СУНЦ</a:t>
            </a:r>
            <a:r>
              <a:rPr sz="1800" spc="20" dirty="0">
                <a:solidFill>
                  <a:srgbClr val="465F40"/>
                </a:solidFill>
                <a:latin typeface="Trebuchet MS"/>
                <a:cs typeface="Trebuchet MS"/>
              </a:rPr>
              <a:t> </a:t>
            </a:r>
            <a:r>
              <a:rPr sz="1800" spc="170" dirty="0">
                <a:solidFill>
                  <a:srgbClr val="465F40"/>
                </a:solidFill>
                <a:latin typeface="Trebuchet MS"/>
                <a:cs typeface="Trebuchet MS"/>
              </a:rPr>
              <a:t>НГУ</a:t>
            </a:r>
            <a:endParaRPr sz="1800" dirty="0">
              <a:latin typeface="Trebuchet MS"/>
              <a:cs typeface="Trebuchet MS"/>
            </a:endParaRPr>
          </a:p>
        </p:txBody>
      </p:sp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20" y="88881"/>
            <a:ext cx="2470080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254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07F5EC-F0F4-125F-5B62-5AB9F7B7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1207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</a:rPr>
              <a:t>Распределение баллов ЕГЭ в 2024 году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7D8FA111-A6D2-7D9D-05C3-A17D4635B8C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9221555"/>
              </p:ext>
            </p:extLst>
          </p:nvPr>
        </p:nvGraphicFramePr>
        <p:xfrm>
          <a:off x="567388" y="817223"/>
          <a:ext cx="3305092" cy="1601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>
            <a:extLst>
              <a:ext uri="{FF2B5EF4-FFF2-40B4-BE49-F238E27FC236}">
                <a16:creationId xmlns:a16="http://schemas.microsoft.com/office/drawing/2014/main" id="{E5F31F2E-4BDB-A634-A913-A5F59280BF31}"/>
              </a:ext>
            </a:extLst>
          </p:cNvPr>
          <p:cNvSpPr txBox="1"/>
          <p:nvPr/>
        </p:nvSpPr>
        <p:spPr>
          <a:xfrm>
            <a:off x="567388" y="2561712"/>
            <a:ext cx="3096344" cy="101643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Русский язык: </a:t>
            </a:r>
          </a:p>
          <a:p>
            <a:r>
              <a:rPr lang="ru-RU" sz="1400" dirty="0"/>
              <a:t>Сдавало 239 выпускников,</a:t>
            </a:r>
          </a:p>
          <a:p>
            <a:r>
              <a:rPr lang="ru-RU" sz="1400" dirty="0"/>
              <a:t>23%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2% набрали менее 60 баллов</a:t>
            </a:r>
            <a:endParaRPr lang="ru-RU" sz="1100" dirty="0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DE2C05B4-B30E-0FA0-71AA-CB61B2E7F60F}"/>
              </a:ext>
            </a:extLst>
          </p:cNvPr>
          <p:cNvSpPr txBox="1"/>
          <p:nvPr/>
        </p:nvSpPr>
        <p:spPr>
          <a:xfrm>
            <a:off x="4370682" y="2583409"/>
            <a:ext cx="3096344" cy="100927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Математика профильная: </a:t>
            </a:r>
          </a:p>
          <a:p>
            <a:r>
              <a:rPr lang="ru-RU" sz="1400" dirty="0"/>
              <a:t>Сдавало 225 выпускников,</a:t>
            </a:r>
          </a:p>
          <a:p>
            <a:r>
              <a:rPr lang="ru-RU" sz="1400" dirty="0"/>
              <a:t>68%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2% набрали менее 60 баллов</a:t>
            </a:r>
          </a:p>
          <a:p>
            <a:endParaRPr lang="ru-RU" sz="11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DEA7D01-9A30-BD04-3292-E44A2157CB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089826"/>
              </p:ext>
            </p:extLst>
          </p:nvPr>
        </p:nvGraphicFramePr>
        <p:xfrm>
          <a:off x="4371736" y="823804"/>
          <a:ext cx="3305091" cy="1622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929D4F1B-435E-256C-65BF-F708998FAF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93360"/>
              </p:ext>
            </p:extLst>
          </p:nvPr>
        </p:nvGraphicFramePr>
        <p:xfrm>
          <a:off x="8176083" y="817223"/>
          <a:ext cx="3473552" cy="163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1">
            <a:extLst>
              <a:ext uri="{FF2B5EF4-FFF2-40B4-BE49-F238E27FC236}">
                <a16:creationId xmlns:a16="http://schemas.microsoft.com/office/drawing/2014/main" id="{862A29E3-1CCD-60B5-4898-F33F0EFD6464}"/>
              </a:ext>
            </a:extLst>
          </p:cNvPr>
          <p:cNvSpPr txBox="1"/>
          <p:nvPr/>
        </p:nvSpPr>
        <p:spPr>
          <a:xfrm>
            <a:off x="8173976" y="2589321"/>
            <a:ext cx="3600400" cy="98882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Физика: </a:t>
            </a:r>
          </a:p>
          <a:p>
            <a:r>
              <a:rPr lang="ru-RU" sz="1400" dirty="0"/>
              <a:t>Сдавало 116 выпускников (49% от выпуска),</a:t>
            </a:r>
          </a:p>
          <a:p>
            <a:r>
              <a:rPr lang="ru-RU" sz="1400" dirty="0"/>
              <a:t>68%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2% набрали менее 60 баллов</a:t>
            </a:r>
          </a:p>
          <a:p>
            <a:endParaRPr lang="ru-RU" sz="1100" dirty="0"/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4AF5023E-F135-DE74-F288-5F7106179B5B}"/>
              </a:ext>
            </a:extLst>
          </p:cNvPr>
          <p:cNvSpPr txBox="1"/>
          <p:nvPr/>
        </p:nvSpPr>
        <p:spPr>
          <a:xfrm>
            <a:off x="567388" y="5460748"/>
            <a:ext cx="3096344" cy="685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Химия: </a:t>
            </a:r>
          </a:p>
          <a:p>
            <a:r>
              <a:rPr lang="ru-RU" sz="1400" dirty="0"/>
              <a:t>Сдавало 57 выпускников,</a:t>
            </a:r>
          </a:p>
          <a:p>
            <a:r>
              <a:rPr lang="ru-RU" sz="1400" dirty="0"/>
              <a:t>51%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7% набрали менее 60 баллов</a:t>
            </a:r>
          </a:p>
          <a:p>
            <a:endParaRPr lang="ru-RU" sz="1100" dirty="0"/>
          </a:p>
        </p:txBody>
      </p:sp>
      <p:sp>
        <p:nvSpPr>
          <p:cNvPr id="11" name="TextBox 1">
            <a:extLst>
              <a:ext uri="{FF2B5EF4-FFF2-40B4-BE49-F238E27FC236}">
                <a16:creationId xmlns:a16="http://schemas.microsoft.com/office/drawing/2014/main" id="{F9B5E7C4-20C3-BF75-D391-D364B954B6A6}"/>
              </a:ext>
            </a:extLst>
          </p:cNvPr>
          <p:cNvSpPr txBox="1"/>
          <p:nvPr/>
        </p:nvSpPr>
        <p:spPr>
          <a:xfrm>
            <a:off x="4430934" y="5469107"/>
            <a:ext cx="3096344" cy="685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Биология: </a:t>
            </a:r>
          </a:p>
          <a:p>
            <a:r>
              <a:rPr lang="ru-RU" sz="1400" dirty="0"/>
              <a:t>Сдавали 41 выпускник,</a:t>
            </a:r>
          </a:p>
          <a:p>
            <a:r>
              <a:rPr lang="ru-RU" sz="1400" dirty="0"/>
              <a:t>31%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7% набрали менее 60 баллов</a:t>
            </a:r>
          </a:p>
          <a:p>
            <a:endParaRPr lang="ru-RU" sz="1100" dirty="0"/>
          </a:p>
        </p:txBody>
      </p:sp>
      <p:sp>
        <p:nvSpPr>
          <p:cNvPr id="12" name="TextBox 1">
            <a:extLst>
              <a:ext uri="{FF2B5EF4-FFF2-40B4-BE49-F238E27FC236}">
                <a16:creationId xmlns:a16="http://schemas.microsoft.com/office/drawing/2014/main" id="{AEA93DDC-98D7-DD4B-0CB3-199F1E059F3C}"/>
              </a:ext>
            </a:extLst>
          </p:cNvPr>
          <p:cNvSpPr txBox="1"/>
          <p:nvPr/>
        </p:nvSpPr>
        <p:spPr>
          <a:xfrm>
            <a:off x="8173976" y="5486431"/>
            <a:ext cx="3096344" cy="68517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Информатика: </a:t>
            </a:r>
          </a:p>
          <a:p>
            <a:r>
              <a:rPr lang="ru-RU" sz="1400" dirty="0"/>
              <a:t>Сдавало 84 выпускника,</a:t>
            </a:r>
          </a:p>
          <a:p>
            <a:r>
              <a:rPr lang="ru-RU" sz="1400" dirty="0"/>
              <a:t>19% набрали</a:t>
            </a:r>
            <a:r>
              <a:rPr lang="ru-RU" sz="1400" baseline="0" dirty="0"/>
              <a:t> более 90 баллов</a:t>
            </a:r>
          </a:p>
          <a:p>
            <a:r>
              <a:rPr lang="ru-RU" sz="1400" baseline="0" dirty="0"/>
              <a:t>10% набрали менее 60 баллов</a:t>
            </a:r>
          </a:p>
          <a:p>
            <a:endParaRPr lang="ru-RU" sz="1100" dirty="0"/>
          </a:p>
        </p:txBody>
      </p:sp>
      <p:graphicFrame>
        <p:nvGraphicFramePr>
          <p:cNvPr id="13" name="Диаграмма 12">
            <a:extLst>
              <a:ext uri="{FF2B5EF4-FFF2-40B4-BE49-F238E27FC236}">
                <a16:creationId xmlns:a16="http://schemas.microsoft.com/office/drawing/2014/main" id="{234EE04D-89DA-1D2A-C2D3-E1B453F6E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0749827"/>
              </p:ext>
            </p:extLst>
          </p:nvPr>
        </p:nvGraphicFramePr>
        <p:xfrm>
          <a:off x="567389" y="3708328"/>
          <a:ext cx="3305091" cy="163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id="{53D5895C-E4BD-AB73-07F8-7B4014D0F5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3926895"/>
              </p:ext>
            </p:extLst>
          </p:nvPr>
        </p:nvGraphicFramePr>
        <p:xfrm>
          <a:off x="4430934" y="3687881"/>
          <a:ext cx="3245893" cy="16352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0188ED8D-FA7D-B499-A3E3-DA7ABCDF1D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369986"/>
              </p:ext>
            </p:extLst>
          </p:nvPr>
        </p:nvGraphicFramePr>
        <p:xfrm>
          <a:off x="8201133" y="3687878"/>
          <a:ext cx="3454639" cy="1635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172" y="88881"/>
            <a:ext cx="1188828" cy="591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18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4304" name="Таблица 4"/>
          <p:cNvGraphicFramePr>
            <a:graphicFrameLocks noGrp="1"/>
          </p:cNvGraphicFramePr>
          <p:nvPr/>
        </p:nvGraphicFramePr>
        <p:xfrm>
          <a:off x="1270259" y="1299960"/>
          <a:ext cx="4526220" cy="48494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8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9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9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59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6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4564">
                <a:tc gridSpan="5">
                  <a:txBody>
                    <a:bodyPr/>
                    <a:lstStyle/>
                    <a:p>
                      <a:pPr marL="0" marR="0" lvl="0" indent="0" algn="ctr" defTabSz="9818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5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Достижения в олимпиадах по классам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75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 Класс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Профиль класса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Количество побед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Количество участников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E9EDF4"/>
                          </a:highlight>
                          <a:latin typeface="Calibri" panose="020F0502020204030204" pitchFamily="34" charset="0"/>
                        </a:rPr>
                        <a:t>Всего выпускников</a:t>
                      </a:r>
                    </a:p>
                  </a:txBody>
                  <a:tcPr marL="9071" marR="9071" marT="9071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3г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881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11-2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ХБ, 3г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11-3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МАТ,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11-4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IT, 2</a:t>
                      </a:r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11-5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ХБ,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11-6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ХБ,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11-7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11-8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2г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11-9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ХБ, 1г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63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11-10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1г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11-11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ФМ, 1г</a:t>
                      </a:r>
                    </a:p>
                  </a:txBody>
                  <a:tcPr marL="9071" marR="9071" marT="9071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643">
                <a:tc>
                  <a:txBody>
                    <a:bodyPr/>
                    <a:lstStyle/>
                    <a:p>
                      <a:pPr algn="l" fontAlgn="b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ВСЕГО</a:t>
                      </a:r>
                    </a:p>
                  </a:txBody>
                  <a:tcPr marL="9071" marR="9071" marT="907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 (39,6%)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4194305" name="Таблица 5"/>
          <p:cNvGraphicFramePr>
            <a:graphicFrameLocks noGrp="1"/>
          </p:cNvGraphicFramePr>
          <p:nvPr/>
        </p:nvGraphicFramePr>
        <p:xfrm>
          <a:off x="6364642" y="1508787"/>
          <a:ext cx="4526219" cy="19975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8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96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4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6969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Достижения в олимпиадах по профилям: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5403"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 Профиль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побед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участников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Всего выпускников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580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ФМ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ХБ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87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669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МАТ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46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194306" name="Таблица 7"/>
          <p:cNvGraphicFramePr>
            <a:graphicFrameLocks noGrp="1"/>
          </p:cNvGraphicFramePr>
          <p:nvPr/>
        </p:nvGraphicFramePr>
        <p:xfrm>
          <a:off x="6364640" y="4108260"/>
          <a:ext cx="4526221" cy="20573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8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4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8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1570">
                <a:tc gridSpan="4">
                  <a:txBody>
                    <a:bodyPr/>
                    <a:lstStyle/>
                    <a:p>
                      <a:pPr marL="0" marR="0" lvl="0" indent="0" algn="ctr" defTabSz="9818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Достижения в олимпиадах по </a:t>
                      </a:r>
                      <a:r>
                        <a:rPr lang="ru-RU" sz="1500" u="none" strike="noStrike" dirty="0">
                          <a:effectLst/>
                        </a:rPr>
                        <a:t>количеству лет обучения: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818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962"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лет </a:t>
                      </a: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побед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marL="0" algn="ctr" defTabSz="981883" rtl="0" eaLnBrk="1" fontAlgn="b" latinLnBrk="0" hangingPunct="1"/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Количество участников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81883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ru-RU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Всего выпускников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32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3 года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>
                          <a:effectLst/>
                        </a:rPr>
                        <a:t>2 года</a:t>
                      </a:r>
                      <a:endParaRPr lang="ru-RU" sz="1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071" marR="9071" marT="9071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500" u="none" strike="noStrike" dirty="0">
                          <a:effectLst/>
                        </a:rPr>
                        <a:t>1 год</a:t>
                      </a:r>
                      <a:endParaRPr lang="ru-R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071" marR="9071" marT="907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071" marR="9071" marT="9071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41</a:t>
                      </a:r>
                    </a:p>
                  </a:txBody>
                  <a:tcPr marL="9071" marR="9071" marT="9071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72650" cy="106045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Достижения учеников СУНЦ в олимпиадах, </a:t>
            </a:r>
            <a:b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</a:br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турнирах, МНСК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20" y="88881"/>
            <a:ext cx="2470080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2">
            <a:extLst>
              <a:ext uri="{FF2B5EF4-FFF2-40B4-BE49-F238E27FC236}">
                <a16:creationId xmlns:a16="http://schemas.microsoft.com/office/drawing/2014/main" id="{0D09F812-51CF-4ACD-845A-4FB05DB5D8C3}"/>
              </a:ext>
            </a:extLst>
          </p:cNvPr>
          <p:cNvGraphicFramePr>
            <a:graphicFrameLocks/>
          </p:cNvGraphicFramePr>
          <p:nvPr/>
        </p:nvGraphicFramePr>
        <p:xfrm>
          <a:off x="6026691" y="1249978"/>
          <a:ext cx="6011428" cy="502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9BA9F6-DFA7-4D94-8353-7B33D84710BE}"/>
              </a:ext>
            </a:extLst>
          </p:cNvPr>
          <p:cNvSpPr txBox="1">
            <a:spLocks/>
          </p:cNvSpPr>
          <p:nvPr/>
        </p:nvSpPr>
        <p:spPr>
          <a:xfrm>
            <a:off x="0" y="52733"/>
            <a:ext cx="9226550" cy="9708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Поступление выпускников СУНЦ в вузы </a:t>
            </a:r>
            <a:b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</a:br>
            <a:r>
              <a:rPr lang="ru-RU" sz="2800" b="1" dirty="0">
                <a:solidFill>
                  <a:srgbClr val="36603B"/>
                </a:solidFill>
                <a:latin typeface="Acrom" panose="00000500000000000000" pitchFamily="50" charset="-52"/>
                <a:cs typeface="Calibri" pitchFamily="34" charset="0"/>
              </a:rPr>
              <a:t>в 2024 году</a:t>
            </a:r>
          </a:p>
        </p:txBody>
      </p:sp>
      <p:graphicFrame>
        <p:nvGraphicFramePr>
          <p:cNvPr id="8" name="Диаграмма 4">
            <a:extLst>
              <a:ext uri="{FF2B5EF4-FFF2-40B4-BE49-F238E27FC236}">
                <a16:creationId xmlns:a16="http://schemas.microsoft.com/office/drawing/2014/main" id="{D6D650BB-B249-4D7C-AEE3-3157FCA9E8FF}"/>
              </a:ext>
            </a:extLst>
          </p:cNvPr>
          <p:cNvGraphicFramePr>
            <a:graphicFrameLocks/>
          </p:cNvGraphicFramePr>
          <p:nvPr/>
        </p:nvGraphicFramePr>
        <p:xfrm>
          <a:off x="-864021" y="1656234"/>
          <a:ext cx="6552728" cy="502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1">
            <a:extLst>
              <a:ext uri="{FF2B5EF4-FFF2-40B4-BE49-F238E27FC236}">
                <a16:creationId xmlns:a16="http://schemas.microsoft.com/office/drawing/2014/main" id="{D42E71D8-8B83-497D-9F7D-B966374ECC43}"/>
              </a:ext>
            </a:extLst>
          </p:cNvPr>
          <p:cNvSpPr txBox="1"/>
          <p:nvPr/>
        </p:nvSpPr>
        <p:spPr>
          <a:xfrm>
            <a:off x="8582154" y="3547340"/>
            <a:ext cx="1869786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000" dirty="0">
                <a:ln w="0"/>
                <a:solidFill>
                  <a:srgbClr val="36603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crom" panose="00000500000000000000" pitchFamily="50" charset="-52"/>
              </a:rPr>
              <a:t>НГУ</a:t>
            </a:r>
          </a:p>
        </p:txBody>
      </p:sp>
      <p:graphicFrame>
        <p:nvGraphicFramePr>
          <p:cNvPr id="10" name="Диаграмма 1">
            <a:extLst>
              <a:ext uri="{FF2B5EF4-FFF2-40B4-BE49-F238E27FC236}">
                <a16:creationId xmlns:a16="http://schemas.microsoft.com/office/drawing/2014/main" id="{A234A320-E1E9-4302-9BE3-98CF67F20CC6}"/>
              </a:ext>
            </a:extLst>
          </p:cNvPr>
          <p:cNvGraphicFramePr>
            <a:graphicFrameLocks/>
          </p:cNvGraphicFramePr>
          <p:nvPr/>
        </p:nvGraphicFramePr>
        <p:xfrm>
          <a:off x="-864021" y="1249978"/>
          <a:ext cx="5832647" cy="45018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7">
            <a:extLst>
              <a:ext uri="{FF2B5EF4-FFF2-40B4-BE49-F238E27FC236}">
                <a16:creationId xmlns:a16="http://schemas.microsoft.com/office/drawing/2014/main" id="{C3D2B2C2-FD22-49D5-8419-B817528A3775}"/>
              </a:ext>
            </a:extLst>
          </p:cNvPr>
          <p:cNvSpPr txBox="1"/>
          <p:nvPr/>
        </p:nvSpPr>
        <p:spPr>
          <a:xfrm>
            <a:off x="4968626" y="6153829"/>
            <a:ext cx="70694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выпускников поступили в НГУ без вступительных испытаний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64 выпускника воспользовались сертификатами конкурса «Научный старт»</a:t>
            </a:r>
          </a:p>
        </p:txBody>
      </p:sp>
      <p:sp>
        <p:nvSpPr>
          <p:cNvPr id="12" name="TextBox 5">
            <a:extLst>
              <a:ext uri="{FF2B5EF4-FFF2-40B4-BE49-F238E27FC236}">
                <a16:creationId xmlns:a16="http://schemas.microsoft.com/office/drawing/2014/main" id="{7735248F-893A-4620-BF8B-009627004869}"/>
              </a:ext>
            </a:extLst>
          </p:cNvPr>
          <p:cNvSpPr txBox="1"/>
          <p:nvPr/>
        </p:nvSpPr>
        <p:spPr>
          <a:xfrm>
            <a:off x="364689" y="5467480"/>
            <a:ext cx="3811850" cy="1844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raPro"/>
              </a:rPr>
              <a:t>В </a:t>
            </a:r>
            <a:r>
              <a:rPr lang="en-US" b="1" dirty="0">
                <a:solidFill>
                  <a:srgbClr val="222222"/>
                </a:solidFill>
                <a:highlight>
                  <a:srgbClr val="FFFFFF"/>
                </a:highlight>
                <a:latin typeface="CeraPro"/>
              </a:rPr>
              <a:t>2024</a:t>
            </a:r>
            <a:r>
              <a:rPr lang="ru-RU" b="1" dirty="0">
                <a:solidFill>
                  <a:srgbClr val="222222"/>
                </a:solidFill>
                <a:highlight>
                  <a:srgbClr val="FFFFFF"/>
                </a:highlight>
                <a:latin typeface="CeraPro"/>
              </a:rPr>
              <a:t> году в</a:t>
            </a:r>
            <a:r>
              <a:rPr lang="ru-RU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raPro"/>
              </a:rPr>
              <a:t> рейтинге </a:t>
            </a:r>
            <a:r>
              <a:rPr lang="en-US" b="1" dirty="0">
                <a:solidFill>
                  <a:srgbClr val="222222"/>
                </a:solidFill>
                <a:highlight>
                  <a:srgbClr val="FFFFFF"/>
                </a:highlight>
                <a:latin typeface="CeraPro"/>
              </a:rPr>
              <a:t>RAEX</a:t>
            </a:r>
            <a:r>
              <a:rPr lang="ru-RU" b="1" dirty="0">
                <a:solidFill>
                  <a:srgbClr val="222222"/>
                </a:solidFill>
                <a:highlight>
                  <a:srgbClr val="FFFFFF"/>
                </a:highlight>
                <a:latin typeface="CeraPro"/>
              </a:rPr>
              <a:t> </a:t>
            </a:r>
            <a:r>
              <a:rPr lang="ru-RU" b="1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CeraPro"/>
              </a:rPr>
              <a:t>школ по количеству выпускников, поступивших в ведущие вузы России СУНЦ НГУ на 4 месте</a:t>
            </a:r>
          </a:p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70E308C-EB60-47AB-8704-5A3CECECCC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920" y="88881"/>
            <a:ext cx="2470080" cy="122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72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4AD096-8C87-4016-99D0-1B64995389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74CEED0-D298-4EB1-AA55-AF5C11F8899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9" b="14647"/>
          <a:stretch/>
        </p:blipFill>
        <p:spPr>
          <a:xfrm>
            <a:off x="769583" y="558799"/>
            <a:ext cx="10647680" cy="537266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878081-CD01-4B6B-BFF2-1743E47FD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30040"/>
            <a:ext cx="12192000" cy="180143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FDD28B5-DB8C-48C3-9B63-7A9C399840C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023" y="145827"/>
            <a:ext cx="517217" cy="4129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8D54C73-5E31-4AC5-901C-5D144999D523}"/>
              </a:ext>
            </a:extLst>
          </p:cNvPr>
          <p:cNvSpPr txBox="1"/>
          <p:nvPr/>
        </p:nvSpPr>
        <p:spPr>
          <a:xfrm>
            <a:off x="3719736" y="4338257"/>
            <a:ext cx="4752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Acrom ExtraBold" pitchFamily="50" charset="-52"/>
              </a:rPr>
              <a:t>НОВОСИБИРСКИЙ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crom ExtraBold" pitchFamily="50" charset="-52"/>
              </a:rPr>
              <a:t>ГОСУДАРСТВЕННЫЙ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crom ExtraBold" pitchFamily="50" charset="-52"/>
              </a:rPr>
              <a:t>УНИВЕРСИТЕТ</a:t>
            </a:r>
            <a:endParaRPr lang="en-US" sz="28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3BBDD2-6210-4E7A-A973-6F776E6BD7C1}"/>
              </a:ext>
            </a:extLst>
          </p:cNvPr>
          <p:cNvSpPr txBox="1"/>
          <p:nvPr/>
        </p:nvSpPr>
        <p:spPr>
          <a:xfrm>
            <a:off x="4420542" y="6133126"/>
            <a:ext cx="3350915" cy="523216"/>
          </a:xfrm>
          <a:prstGeom prst="rect">
            <a:avLst/>
          </a:prstGeom>
          <a:noFill/>
        </p:spPr>
        <p:txBody>
          <a:bodyPr wrap="square" lIns="91374" tIns="45718" rIns="91374" bIns="45718" rtlCol="0">
            <a:spAutoFit/>
          </a:bodyPr>
          <a:lstStyle/>
          <a:p>
            <a:pPr algn="ctr"/>
            <a:r>
              <a:rPr lang="ru-RU" sz="1400" dirty="0">
                <a:solidFill>
                  <a:srgbClr val="353E57"/>
                </a:solidFill>
                <a:latin typeface="Acrom Bold" panose="00000800000000000000" pitchFamily="50" charset="-52"/>
                <a:ea typeface="Tahoma" panose="020B0604030504040204" pitchFamily="34" charset="0"/>
                <a:cs typeface="Tahoma" panose="020B0604030504040204" pitchFamily="34" charset="0"/>
              </a:rPr>
              <a:t>МЫ НЕ СДЕЛАЕМ ВАС УМНЕЕ, МЫ НАУЧИМ ВАС ДУМАТЬ</a:t>
            </a:r>
          </a:p>
        </p:txBody>
      </p:sp>
    </p:spTree>
    <p:extLst>
      <p:ext uri="{BB962C8B-B14F-4D97-AF65-F5344CB8AC3E}">
        <p14:creationId xmlns:p14="http://schemas.microsoft.com/office/powerpoint/2010/main" val="7141401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2130EF26-1F39-42D1-9455-73ADB4B420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53512" y="-3936080"/>
            <a:ext cx="770103" cy="9718110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4A3D4869-4C73-4181-AFA4-90307F051F6A}"/>
              </a:ext>
            </a:extLst>
          </p:cNvPr>
          <p:cNvSpPr txBox="1"/>
          <p:nvPr/>
        </p:nvSpPr>
        <p:spPr>
          <a:xfrm>
            <a:off x="242232" y="649026"/>
            <a:ext cx="85074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crom ExtraBold" pitchFamily="50" charset="-52"/>
              </a:rPr>
              <a:t>ОБРАЗОВАТЕЛЬНЫЕ ПОДРАЗДЕЛЕНИЯ НГУ</a:t>
            </a:r>
            <a:endParaRPr lang="en-US" sz="2800" dirty="0">
              <a:solidFill>
                <a:schemeClr val="bg1"/>
              </a:solidFill>
              <a:latin typeface="Acrom ExtraBold" pitchFamily="50" charset="-52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2C0974B-8E82-4321-99FC-6F34471CF97D}"/>
              </a:ext>
            </a:extLst>
          </p:cNvPr>
          <p:cNvSpPr txBox="1"/>
          <p:nvPr/>
        </p:nvSpPr>
        <p:spPr>
          <a:xfrm>
            <a:off x="2856518" y="6576989"/>
            <a:ext cx="184731" cy="2565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067" dirty="0">
              <a:solidFill>
                <a:schemeClr val="tx1">
                  <a:lumMod val="75000"/>
                  <a:lumOff val="25000"/>
                </a:schemeClr>
              </a:solidFill>
              <a:latin typeface="Acrom Bold" pitchFamily="50" charset="-52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019B2AF-8A2A-4040-BF0D-5E7FB7B3D3EE}"/>
              </a:ext>
            </a:extLst>
          </p:cNvPr>
          <p:cNvSpPr txBox="1"/>
          <p:nvPr/>
        </p:nvSpPr>
        <p:spPr>
          <a:xfrm>
            <a:off x="316072" y="2286950"/>
            <a:ext cx="1859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53E57"/>
                </a:solidFill>
                <a:latin typeface="Acrom Bold" pitchFamily="50" charset="-52"/>
              </a:rPr>
              <a:t>ФАКУЛЬТЕТОВ</a:t>
            </a:r>
            <a:endParaRPr lang="en-US" sz="1600" dirty="0">
              <a:solidFill>
                <a:srgbClr val="353E57"/>
              </a:solidFill>
              <a:latin typeface="Acrom Bold" pitchFamily="50" charset="-52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336D454-3D07-456C-B467-D03102A27EA5}"/>
              </a:ext>
            </a:extLst>
          </p:cNvPr>
          <p:cNvSpPr txBox="1"/>
          <p:nvPr/>
        </p:nvSpPr>
        <p:spPr>
          <a:xfrm>
            <a:off x="266826" y="3111166"/>
            <a:ext cx="8274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>
                <a:solidFill>
                  <a:srgbClr val="353E57"/>
                </a:solidFill>
                <a:latin typeface="Acrom ExtraBold" pitchFamily="50" charset="-52"/>
              </a:rPr>
              <a:t>4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9ACD463-2D28-4096-B316-15A188EB7F30}"/>
              </a:ext>
            </a:extLst>
          </p:cNvPr>
          <p:cNvSpPr txBox="1"/>
          <p:nvPr/>
        </p:nvSpPr>
        <p:spPr>
          <a:xfrm>
            <a:off x="340665" y="4164961"/>
            <a:ext cx="1471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53E57"/>
                </a:solidFill>
                <a:latin typeface="Acrom Bold" pitchFamily="50" charset="-52"/>
              </a:rPr>
              <a:t>ИНСТИТУТА</a:t>
            </a:r>
            <a:endParaRPr lang="en-US" sz="1600" dirty="0">
              <a:solidFill>
                <a:srgbClr val="353E57"/>
              </a:solidFill>
              <a:latin typeface="Acrom Bold" pitchFamily="50" charset="-52"/>
            </a:endParaRPr>
          </a:p>
        </p:txBody>
      </p:sp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E82FB433-913D-416F-81A9-0D42FA69DAE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339" y="1521186"/>
            <a:ext cx="1170435" cy="1016003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BBE6703-3885-4364-958D-A466829FADE3}"/>
              </a:ext>
            </a:extLst>
          </p:cNvPr>
          <p:cNvSpPr txBox="1"/>
          <p:nvPr/>
        </p:nvSpPr>
        <p:spPr>
          <a:xfrm>
            <a:off x="2196495" y="2554007"/>
            <a:ext cx="1217000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ФИЗИЧЕСКИЙ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ФАКУЛЬТЕТ</a:t>
            </a:r>
            <a:endParaRPr lang="en-US" sz="1050" dirty="0">
              <a:solidFill>
                <a:srgbClr val="353E57"/>
              </a:solidFill>
              <a:latin typeface="Acrom Bold" pitchFamily="50" charset="-52"/>
            </a:endParaRPr>
          </a:p>
        </p:txBody>
      </p:sp>
      <p:pic>
        <p:nvPicPr>
          <p:cNvPr id="84" name="Рисунок 83">
            <a:extLst>
              <a:ext uri="{FF2B5EF4-FFF2-40B4-BE49-F238E27FC236}">
                <a16:creationId xmlns:a16="http://schemas.microsoft.com/office/drawing/2014/main" id="{A3517CA2-C437-43F8-BDF6-A04E926E6D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539" y="1521186"/>
            <a:ext cx="1170435" cy="1016003"/>
          </a:xfrm>
          <a:prstGeom prst="rect">
            <a:avLst/>
          </a:prstGeom>
        </p:spPr>
      </p:pic>
      <p:pic>
        <p:nvPicPr>
          <p:cNvPr id="85" name="Рисунок 84">
            <a:extLst>
              <a:ext uri="{FF2B5EF4-FFF2-40B4-BE49-F238E27FC236}">
                <a16:creationId xmlns:a16="http://schemas.microsoft.com/office/drawing/2014/main" id="{2CE6AB11-D224-412F-A45C-F6C95E3A23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1739" y="1521186"/>
            <a:ext cx="1166371" cy="1016003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DE4BA01E-AF3B-4540-B079-472AA7FD371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3875" y="1518584"/>
            <a:ext cx="1166371" cy="1016003"/>
          </a:xfrm>
          <a:prstGeom prst="rect">
            <a:avLst/>
          </a:prstGeom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A34656F8-25A8-4734-A41E-FF76712BED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011" y="1518584"/>
            <a:ext cx="1170435" cy="1016003"/>
          </a:xfrm>
          <a:prstGeom prst="rect">
            <a:avLst/>
          </a:prstGeom>
        </p:spPr>
      </p:pic>
      <p:pic>
        <p:nvPicPr>
          <p:cNvPr id="88" name="Рисунок 87">
            <a:extLst>
              <a:ext uri="{FF2B5EF4-FFF2-40B4-BE49-F238E27FC236}">
                <a16:creationId xmlns:a16="http://schemas.microsoft.com/office/drawing/2014/main" id="{AF665E43-80D9-4171-82E3-3009769AD31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214" y="1518584"/>
            <a:ext cx="1170435" cy="1016003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C1F9C290-FABE-4708-AB11-672B7DBA0697}"/>
              </a:ext>
            </a:extLst>
          </p:cNvPr>
          <p:cNvSpPr txBox="1"/>
          <p:nvPr/>
        </p:nvSpPr>
        <p:spPr>
          <a:xfrm>
            <a:off x="3692945" y="2554007"/>
            <a:ext cx="1335622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ФАКУЛЬТЕТ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ЕСТЕСТВЕННЫХ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НАУК</a:t>
            </a:r>
            <a:endParaRPr lang="en-US" sz="1050" dirty="0">
              <a:solidFill>
                <a:srgbClr val="353E57"/>
              </a:solidFill>
              <a:latin typeface="Acrom Bold" pitchFamily="50" charset="-52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3524E146-39ED-43B7-868A-487EB9F7E23C}"/>
              </a:ext>
            </a:extLst>
          </p:cNvPr>
          <p:cNvSpPr txBox="1"/>
          <p:nvPr/>
        </p:nvSpPr>
        <p:spPr>
          <a:xfrm>
            <a:off x="5147696" y="2554007"/>
            <a:ext cx="1574470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МЕХАНИКО-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МАТЕМАТИЧЕСКИЙ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ФАКУЛЬТЕТ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0F74974-C90F-4EC6-850C-DF18E1DF7FD2}"/>
              </a:ext>
            </a:extLst>
          </p:cNvPr>
          <p:cNvSpPr txBox="1"/>
          <p:nvPr/>
        </p:nvSpPr>
        <p:spPr>
          <a:xfrm>
            <a:off x="6757499" y="2554007"/>
            <a:ext cx="1499128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ГЕОЛОГО-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ГЕОФИЗИЧЕСКИЙ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ФАКУЛЬТЕТ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7F3B266B-CC44-48BE-8A7E-4E41C7FF21AE}"/>
              </a:ext>
            </a:extLst>
          </p:cNvPr>
          <p:cNvSpPr txBox="1"/>
          <p:nvPr/>
        </p:nvSpPr>
        <p:spPr>
          <a:xfrm>
            <a:off x="8217050" y="2554007"/>
            <a:ext cx="1728358" cy="5849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ФАКУЛЬТЕТ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ИНФОРМАЦИОННЫХ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ТЕХНОЛОГИЙ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EF2DCD5-50B6-48CF-B68F-94BE726CCF09}"/>
              </a:ext>
            </a:extLst>
          </p:cNvPr>
          <p:cNvSpPr txBox="1"/>
          <p:nvPr/>
        </p:nvSpPr>
        <p:spPr>
          <a:xfrm>
            <a:off x="9894245" y="2554007"/>
            <a:ext cx="1526380" cy="42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ЭКОНОМИЧЕСКИЙ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ФАКУЛЬТЕТ</a:t>
            </a:r>
          </a:p>
        </p:txBody>
      </p:sp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93B60441-5BCF-4739-87AF-61EF06D8F97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95" y="3232696"/>
            <a:ext cx="1170923" cy="1015200"/>
          </a:xfrm>
          <a:prstGeom prst="rect">
            <a:avLst/>
          </a:prstGeom>
        </p:spPr>
      </p:pic>
      <p:sp>
        <p:nvSpPr>
          <p:cNvPr id="110" name="TextBox 109">
            <a:extLst>
              <a:ext uri="{FF2B5EF4-FFF2-40B4-BE49-F238E27FC236}">
                <a16:creationId xmlns:a16="http://schemas.microsoft.com/office/drawing/2014/main" id="{D5BA34FD-042F-40BA-AA0A-1AA9828877F0}"/>
              </a:ext>
            </a:extLst>
          </p:cNvPr>
          <p:cNvSpPr txBox="1"/>
          <p:nvPr/>
        </p:nvSpPr>
        <p:spPr>
          <a:xfrm>
            <a:off x="1923621" y="4276348"/>
            <a:ext cx="18098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ИНСТИТУТ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МЕДИЦИНЫ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И ПСИХОЛОГИИ</a:t>
            </a:r>
            <a:endParaRPr lang="en-US" sz="1050" dirty="0">
              <a:solidFill>
                <a:srgbClr val="353E57"/>
              </a:solidFill>
              <a:latin typeface="Acrom Bold" pitchFamily="50" charset="-52"/>
            </a:endParaRPr>
          </a:p>
        </p:txBody>
      </p:sp>
      <p:pic>
        <p:nvPicPr>
          <p:cNvPr id="111" name="Рисунок 110">
            <a:extLst>
              <a:ext uri="{FF2B5EF4-FFF2-40B4-BE49-F238E27FC236}">
                <a16:creationId xmlns:a16="http://schemas.microsoft.com/office/drawing/2014/main" id="{E8C6627A-0D21-4F55-BD5A-BE88347FA1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51" y="3232696"/>
            <a:ext cx="1170923" cy="1015200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742803DD-DAFE-4ED8-88F8-2E3DA58C402C}"/>
              </a:ext>
            </a:extLst>
          </p:cNvPr>
          <p:cNvSpPr txBox="1"/>
          <p:nvPr/>
        </p:nvSpPr>
        <p:spPr>
          <a:xfrm>
            <a:off x="3773263" y="4296858"/>
            <a:ext cx="14136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ГУМАНИТАРНЫЙ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ИНСТИТУТ</a:t>
            </a:r>
            <a:endParaRPr lang="en-US" sz="1050" dirty="0">
              <a:solidFill>
                <a:srgbClr val="353E57"/>
              </a:solidFill>
              <a:latin typeface="Acrom Bold" pitchFamily="50" charset="-52"/>
            </a:endParaRPr>
          </a:p>
        </p:txBody>
      </p:sp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A541085A-B26B-404D-8DD8-4FCD18B527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684" y="5013671"/>
            <a:ext cx="1170923" cy="10152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44007FC-8C37-4404-8FE9-5BFB64EF7479}"/>
              </a:ext>
            </a:extLst>
          </p:cNvPr>
          <p:cNvSpPr txBox="1"/>
          <p:nvPr/>
        </p:nvSpPr>
        <p:spPr>
          <a:xfrm>
            <a:off x="2099644" y="6054146"/>
            <a:ext cx="139990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ИНСТИТУТ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ФИЛОСОФИИ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И ПРАВА</a:t>
            </a:r>
            <a:endParaRPr lang="en-US" sz="1050" dirty="0">
              <a:solidFill>
                <a:srgbClr val="353E57"/>
              </a:solidFill>
              <a:latin typeface="Acrom Bold" pitchFamily="50" charset="-52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563FBAFA-A2F0-4D9E-A38D-A3D397E589BF}"/>
              </a:ext>
            </a:extLst>
          </p:cNvPr>
          <p:cNvSpPr txBox="1"/>
          <p:nvPr/>
        </p:nvSpPr>
        <p:spPr>
          <a:xfrm>
            <a:off x="242232" y="1233155"/>
            <a:ext cx="82105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353E57"/>
                </a:solidFill>
                <a:latin typeface="Acrom ExtraBold" pitchFamily="50" charset="-52"/>
              </a:rPr>
              <a:t>6</a:t>
            </a:r>
            <a:endParaRPr lang="en-US" sz="8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774F0E69-ECB8-4A03-961F-8CA66AE10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58093">
            <a:off x="10952483" y="5824662"/>
            <a:ext cx="720000" cy="746531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2811DB9-F70B-4A99-9027-3CF826C95639}"/>
              </a:ext>
            </a:extLst>
          </p:cNvPr>
          <p:cNvSpPr txBox="1"/>
          <p:nvPr/>
        </p:nvSpPr>
        <p:spPr>
          <a:xfrm>
            <a:off x="3585939" y="6065571"/>
            <a:ext cx="1763623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ИНСТИТУТ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ИНТЕЛЛЕКТУАЛЬНОЙ </a:t>
            </a:r>
          </a:p>
          <a:p>
            <a:pPr algn="ctr"/>
            <a:r>
              <a:rPr lang="ru-RU" sz="1050" dirty="0">
                <a:solidFill>
                  <a:srgbClr val="353E57"/>
                </a:solidFill>
                <a:latin typeface="Acrom Bold" pitchFamily="50" charset="-52"/>
              </a:rPr>
              <a:t>РОБОТОТЕХНИКИ</a:t>
            </a:r>
            <a:endParaRPr lang="en-US" sz="1050" dirty="0">
              <a:solidFill>
                <a:srgbClr val="353E57"/>
              </a:solidFill>
              <a:latin typeface="Acrom Bold" pitchFamily="50" charset="-52"/>
            </a:endParaRPr>
          </a:p>
        </p:txBody>
      </p:sp>
      <p:sp>
        <p:nvSpPr>
          <p:cNvPr id="33" name="Шестиугольник 32">
            <a:extLst>
              <a:ext uri="{FF2B5EF4-FFF2-40B4-BE49-F238E27FC236}">
                <a16:creationId xmlns:a16="http://schemas.microsoft.com/office/drawing/2014/main" id="{2E9F7E8B-8BCC-440A-A244-24579158C7E3}"/>
              </a:ext>
            </a:extLst>
          </p:cNvPr>
          <p:cNvSpPr/>
          <p:nvPr/>
        </p:nvSpPr>
        <p:spPr>
          <a:xfrm>
            <a:off x="3836929" y="5013671"/>
            <a:ext cx="1109045" cy="1015200"/>
          </a:xfrm>
          <a:prstGeom prst="hexagon">
            <a:avLst/>
          </a:prstGeom>
          <a:blipFill>
            <a:blip r:embed="rId12"/>
            <a:stretch>
              <a:fillRect/>
            </a:stretch>
          </a:blipFill>
          <a:ln w="60325">
            <a:solidFill>
              <a:srgbClr val="6BB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4225B6-8A09-4827-8F7C-B9C99846EFB0}"/>
              </a:ext>
            </a:extLst>
          </p:cNvPr>
          <p:cNvSpPr txBox="1"/>
          <p:nvPr/>
        </p:nvSpPr>
        <p:spPr>
          <a:xfrm>
            <a:off x="6629652" y="3111166"/>
            <a:ext cx="83869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>
                <a:solidFill>
                  <a:srgbClr val="353E57"/>
                </a:solidFill>
                <a:latin typeface="Acrom ExtraBold" pitchFamily="50" charset="-52"/>
              </a:rPr>
              <a:t>2</a:t>
            </a:r>
            <a:endParaRPr lang="en-US" sz="8000" dirty="0">
              <a:solidFill>
                <a:srgbClr val="353E57"/>
              </a:solidFill>
              <a:latin typeface="Acrom ExtraBold" pitchFamily="50" charset="-52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A216CB-0377-450F-8316-05D808CF40F5}"/>
              </a:ext>
            </a:extLst>
          </p:cNvPr>
          <p:cNvSpPr txBox="1"/>
          <p:nvPr/>
        </p:nvSpPr>
        <p:spPr>
          <a:xfrm>
            <a:off x="6703491" y="4164961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rgbClr val="353E57"/>
                </a:solidFill>
                <a:latin typeface="Acrom Bold" pitchFamily="50" charset="-52"/>
              </a:rPr>
              <a:t>ПОДРАЗДЕЛЕНИЯ</a:t>
            </a:r>
            <a:endParaRPr lang="en-US" sz="1600" dirty="0">
              <a:solidFill>
                <a:srgbClr val="353E57"/>
              </a:solidFill>
              <a:latin typeface="Acrom Bold" pitchFamily="50" charset="-52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31B751-E7FE-4A37-B931-2104F6410589}"/>
              </a:ext>
            </a:extLst>
          </p:cNvPr>
          <p:cNvSpPr txBox="1"/>
          <p:nvPr/>
        </p:nvSpPr>
        <p:spPr>
          <a:xfrm>
            <a:off x="6452038" y="6000196"/>
            <a:ext cx="203261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anose="00000800000000000000" pitchFamily="50" charset="-52"/>
              </a:rPr>
              <a:t>СПЕЦИАЛИЗИРОВАННЫЙ УЧЕБНО-НАУЧНЫЙ ЦЕНТР НГУ (ФИЗМАТШКОЛА)</a:t>
            </a:r>
            <a:endParaRPr lang="en-US" sz="1050" dirty="0">
              <a:solidFill>
                <a:srgbClr val="353E57"/>
              </a:solidFill>
              <a:latin typeface="Acrom Bold" panose="00000800000000000000" pitchFamily="50" charset="-52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DBB9E1-8788-49D9-8E96-9CC6B558A83D}"/>
              </a:ext>
            </a:extLst>
          </p:cNvPr>
          <p:cNvSpPr txBox="1"/>
          <p:nvPr/>
        </p:nvSpPr>
        <p:spPr>
          <a:xfrm>
            <a:off x="8824585" y="6000196"/>
            <a:ext cx="165017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353E57"/>
                </a:solidFill>
                <a:latin typeface="Acrom Bold" panose="00000800000000000000" pitchFamily="50" charset="-52"/>
              </a:rPr>
              <a:t>ВЫСШИЙ КОЛЛЕДЖ ИНФОРМАТИКИ НГУ</a:t>
            </a:r>
            <a:endParaRPr lang="en-US" sz="1050" dirty="0">
              <a:solidFill>
                <a:srgbClr val="353E57"/>
              </a:solidFill>
              <a:latin typeface="Acrom Bold" panose="00000800000000000000" pitchFamily="50" charset="-52"/>
            </a:endParaRPr>
          </a:p>
        </p:txBody>
      </p:sp>
      <p:sp>
        <p:nvSpPr>
          <p:cNvPr id="44" name="Шестиугольник 43">
            <a:extLst>
              <a:ext uri="{FF2B5EF4-FFF2-40B4-BE49-F238E27FC236}">
                <a16:creationId xmlns:a16="http://schemas.microsoft.com/office/drawing/2014/main" id="{1FA4BFE6-3024-4FFD-9B97-F1B3734FE465}"/>
              </a:ext>
            </a:extLst>
          </p:cNvPr>
          <p:cNvSpPr/>
          <p:nvPr/>
        </p:nvSpPr>
        <p:spPr>
          <a:xfrm>
            <a:off x="9118075" y="4901123"/>
            <a:ext cx="1109045" cy="1015200"/>
          </a:xfrm>
          <a:prstGeom prst="hexagon">
            <a:avLst/>
          </a:prstGeom>
          <a:blipFill>
            <a:blip r:embed="rId13"/>
            <a:stretch>
              <a:fillRect/>
            </a:stretch>
          </a:blipFill>
          <a:ln w="60325">
            <a:solidFill>
              <a:srgbClr val="6BB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5" name="Шестиугольник 44">
            <a:extLst>
              <a:ext uri="{FF2B5EF4-FFF2-40B4-BE49-F238E27FC236}">
                <a16:creationId xmlns:a16="http://schemas.microsoft.com/office/drawing/2014/main" id="{D7BCAAE8-755A-4A41-9501-61428B7C9459}"/>
              </a:ext>
            </a:extLst>
          </p:cNvPr>
          <p:cNvSpPr/>
          <p:nvPr/>
        </p:nvSpPr>
        <p:spPr>
          <a:xfrm>
            <a:off x="6802433" y="4901123"/>
            <a:ext cx="1109045" cy="1015200"/>
          </a:xfrm>
          <a:prstGeom prst="hexagon">
            <a:avLst/>
          </a:prstGeom>
          <a:blipFill>
            <a:blip r:embed="rId14"/>
            <a:stretch>
              <a:fillRect/>
            </a:stretch>
          </a:blipFill>
          <a:ln w="60325">
            <a:solidFill>
              <a:srgbClr val="6BB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706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888</Words>
  <Application>Microsoft Office PowerPoint</Application>
  <PresentationFormat>Широкоэкранный</PresentationFormat>
  <Paragraphs>331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Acrom</vt:lpstr>
      <vt:lpstr>Acrom Bold</vt:lpstr>
      <vt:lpstr>Acrom ExtraBold</vt:lpstr>
      <vt:lpstr>Arial</vt:lpstr>
      <vt:lpstr>Calibri</vt:lpstr>
      <vt:lpstr>Calibri Light</vt:lpstr>
      <vt:lpstr>CeraPro</vt:lpstr>
      <vt:lpstr>Times New Roman</vt:lpstr>
      <vt:lpstr>Trebuchet MS</vt:lpstr>
      <vt:lpstr>Тема Office</vt:lpstr>
      <vt:lpstr>Специализированный учебно-научный центр Новосибирского государственного университета (СУНЦ НГУ)   </vt:lpstr>
      <vt:lpstr>СУНЦ НГУ: структура образования</vt:lpstr>
      <vt:lpstr>СУНЦ НГУ: Заочная физико-математическая школа</vt:lpstr>
      <vt:lpstr>Презентация PowerPoint</vt:lpstr>
      <vt:lpstr>Распределение баллов ЕГЭ в 2024 году</vt:lpstr>
      <vt:lpstr>Достижения учеников СУНЦ в олимпиадах,  турнирах, МНСК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Аналитическая справка</dc:title>
  <dc:creator>Гриценко Александр Анатольевич</dc:creator>
  <cp:lastModifiedBy>Петровская Ольга Васильевна</cp:lastModifiedBy>
  <cp:revision>75</cp:revision>
  <dcterms:created xsi:type="dcterms:W3CDTF">2024-10-18T08:15:01Z</dcterms:created>
  <dcterms:modified xsi:type="dcterms:W3CDTF">2025-02-09T05:47:41Z</dcterms:modified>
</cp:coreProperties>
</file>